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04" r:id="rId2"/>
  </p:sldMasterIdLst>
  <p:notesMasterIdLst>
    <p:notesMasterId r:id="rId63"/>
  </p:notesMasterIdLst>
  <p:sldIdLst>
    <p:sldId id="814" r:id="rId3"/>
    <p:sldId id="855" r:id="rId4"/>
    <p:sldId id="826" r:id="rId5"/>
    <p:sldId id="827" r:id="rId6"/>
    <p:sldId id="832" r:id="rId7"/>
    <p:sldId id="828" r:id="rId8"/>
    <p:sldId id="829" r:id="rId9"/>
    <p:sldId id="831" r:id="rId10"/>
    <p:sldId id="830" r:id="rId11"/>
    <p:sldId id="833" r:id="rId12"/>
    <p:sldId id="817" r:id="rId13"/>
    <p:sldId id="848" r:id="rId14"/>
    <p:sldId id="856" r:id="rId15"/>
    <p:sldId id="857" r:id="rId16"/>
    <p:sldId id="858" r:id="rId17"/>
    <p:sldId id="859" r:id="rId18"/>
    <p:sldId id="853" r:id="rId19"/>
    <p:sldId id="860" r:id="rId20"/>
    <p:sldId id="866" r:id="rId21"/>
    <p:sldId id="305" r:id="rId22"/>
    <p:sldId id="850" r:id="rId23"/>
    <p:sldId id="796" r:id="rId24"/>
    <p:sldId id="835" r:id="rId25"/>
    <p:sldId id="811" r:id="rId26"/>
    <p:sldId id="834" r:id="rId27"/>
    <p:sldId id="861" r:id="rId28"/>
    <p:sldId id="869" r:id="rId29"/>
    <p:sldId id="862" r:id="rId30"/>
    <p:sldId id="863" r:id="rId31"/>
    <p:sldId id="865" r:id="rId32"/>
    <p:sldId id="864" r:id="rId33"/>
    <p:sldId id="841" r:id="rId34"/>
    <p:sldId id="844" r:id="rId35"/>
    <p:sldId id="801" r:id="rId36"/>
    <p:sldId id="803" r:id="rId37"/>
    <p:sldId id="804" r:id="rId38"/>
    <p:sldId id="809" r:id="rId39"/>
    <p:sldId id="839" r:id="rId40"/>
    <p:sldId id="808" r:id="rId41"/>
    <p:sldId id="836" r:id="rId42"/>
    <p:sldId id="840" r:id="rId43"/>
    <p:sldId id="798" r:id="rId44"/>
    <p:sldId id="797" r:id="rId45"/>
    <p:sldId id="806" r:id="rId46"/>
    <p:sldId id="807" r:id="rId47"/>
    <p:sldId id="837" r:id="rId48"/>
    <p:sldId id="805" r:id="rId49"/>
    <p:sldId id="799" r:id="rId50"/>
    <p:sldId id="842" r:id="rId51"/>
    <p:sldId id="843" r:id="rId52"/>
    <p:sldId id="800" r:id="rId53"/>
    <p:sldId id="821" r:id="rId54"/>
    <p:sldId id="846" r:id="rId55"/>
    <p:sldId id="847" r:id="rId56"/>
    <p:sldId id="845" r:id="rId57"/>
    <p:sldId id="867" r:id="rId58"/>
    <p:sldId id="851" r:id="rId59"/>
    <p:sldId id="868" r:id="rId60"/>
    <p:sldId id="852" r:id="rId61"/>
    <p:sldId id="544" r:id="rId6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7B"/>
    <a:srgbClr val="009799"/>
    <a:srgbClr val="0432FF"/>
    <a:srgbClr val="D1ECEA"/>
    <a:srgbClr val="009193"/>
    <a:srgbClr val="E68627"/>
    <a:srgbClr val="009A93"/>
    <a:srgbClr val="CE3731"/>
    <a:srgbClr val="059957"/>
    <a:srgbClr val="2A5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552" autoAdjust="0"/>
    <p:restoredTop sz="95000" autoAdjust="0"/>
  </p:normalViewPr>
  <p:slideViewPr>
    <p:cSldViewPr>
      <p:cViewPr varScale="1">
        <p:scale>
          <a:sx n="77" d="100"/>
          <a:sy n="77" d="100"/>
        </p:scale>
        <p:origin x="192" y="6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6" d="100"/>
        <a:sy n="9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4F5116-69C7-4E4C-B58B-AAB9F7BD1A31}" type="datetimeFigureOut">
              <a:rPr lang="fr-FR" smtClean="0"/>
              <a:pPr/>
              <a:t>04/04/2022</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13CDFF-FD0B-401A-8365-69EE43F9A11B}" type="slidenum">
              <a:rPr lang="fr-FR" smtClean="0"/>
              <a:pPr/>
              <a:t>‹#›</a:t>
            </a:fld>
            <a:endParaRPr lang="fr-FR" dirty="0"/>
          </a:p>
        </p:txBody>
      </p:sp>
    </p:spTree>
    <p:extLst>
      <p:ext uri="{BB962C8B-B14F-4D97-AF65-F5344CB8AC3E}">
        <p14:creationId xmlns:p14="http://schemas.microsoft.com/office/powerpoint/2010/main" val="3539554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www.iana.org/assignments/urn-namespaces/urn-namespaces.xhtml" TargetMode="External"/><Relationship Id="rId13" Type="http://schemas.openxmlformats.org/officeDocument/2006/relationships/hyperlink" Target="http://www.w3.org/TR/2014/REC-rdf11-concepts-20140225/" TargetMode="External"/><Relationship Id="rId18" Type="http://schemas.openxmlformats.org/officeDocument/2006/relationships/hyperlink" Target="http://www.ietf.org/rfc/rfc3987.txt" TargetMode="External"/><Relationship Id="rId3" Type="http://schemas.openxmlformats.org/officeDocument/2006/relationships/hyperlink" Target="https://fusion.cs.uni-jena.de/fusion/2016/11/18/iri-uri-url-urn-and-their-differences/#bib-RFC3305" TargetMode="External"/><Relationship Id="rId7" Type="http://schemas.openxmlformats.org/officeDocument/2006/relationships/hyperlink" Target="https://fusion.cs.uni-jena.de/fusion/2016/11/18/iri-uri-url-urn-and-their-differences/#bib-RFC3986" TargetMode="External"/><Relationship Id="rId12" Type="http://schemas.openxmlformats.org/officeDocument/2006/relationships/hyperlink" Target="https://www.w3.org/DesignIssues/LinkedData.html" TargetMode="External"/><Relationship Id="rId17" Type="http://schemas.openxmlformats.org/officeDocument/2006/relationships/hyperlink" Target="http://www.ietf.org/rfc/rfc3986.txt" TargetMode="External"/><Relationship Id="rId2" Type="http://schemas.openxmlformats.org/officeDocument/2006/relationships/slide" Target="../slides/slide3.xml"/><Relationship Id="rId16" Type="http://schemas.openxmlformats.org/officeDocument/2006/relationships/hyperlink" Target="http://www.ietf.org/rfc/rfc3305.txt" TargetMode="External"/><Relationship Id="rId1" Type="http://schemas.openxmlformats.org/officeDocument/2006/relationships/notesMaster" Target="../notesMasters/notesMaster1.xml"/><Relationship Id="rId6" Type="http://schemas.openxmlformats.org/officeDocument/2006/relationships/hyperlink" Target="http://www.iana.org/assignments/uri-schemes/uri-schemes.xhtml" TargetMode="External"/><Relationship Id="rId11" Type="http://schemas.openxmlformats.org/officeDocument/2006/relationships/hyperlink" Target="https://fusion.cs.uni-jena.de/fusion/2016/11/18/iri-uri-url-urn-and-their-differences/#bib-LINKED-DATA" TargetMode="External"/><Relationship Id="rId5" Type="http://schemas.openxmlformats.org/officeDocument/2006/relationships/hyperlink" Target="https://tools.ietf.org/html/rfc3986#section-2.1" TargetMode="External"/><Relationship Id="rId15" Type="http://schemas.openxmlformats.org/officeDocument/2006/relationships/hyperlink" Target="http://www.ietf.org/rfc/rfc2141.txt" TargetMode="External"/><Relationship Id="rId10" Type="http://schemas.openxmlformats.org/officeDocument/2006/relationships/hyperlink" Target="https://fusion.cs.uni-jena.de/fusion/2016/11/18/iri-uri-url-urn-and-their-differences/#bib-RFC3987" TargetMode="External"/><Relationship Id="rId19" Type="http://schemas.openxmlformats.org/officeDocument/2006/relationships/hyperlink" Target="https://fusion.cs.uni-jena.de/fusion/category/blog/" TargetMode="External"/><Relationship Id="rId4" Type="http://schemas.openxmlformats.org/officeDocument/2006/relationships/hyperlink" Target="http://lmgtfy.com/?q=IRI+URI+URL+URN+difference" TargetMode="External"/><Relationship Id="rId9" Type="http://schemas.openxmlformats.org/officeDocument/2006/relationships/hyperlink" Target="https://fusion.cs.uni-jena.de/fusion/2016/11/18/iri-uri-url-urn-and-their-differences/#bib-RFC2141" TargetMode="External"/><Relationship Id="rId14" Type="http://schemas.openxmlformats.org/officeDocument/2006/relationships/hyperlink" Target="http://www.w3.org/TR/rdf11-concept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sz="1200" b="1" i="0" u="none" strike="noStrike" kern="1200" dirty="0">
                <a:solidFill>
                  <a:schemeClr val="tx1"/>
                </a:solidFill>
                <a:effectLst/>
                <a:latin typeface="+mn-lt"/>
                <a:ea typeface="+mn-ea"/>
                <a:cs typeface="+mn-cs"/>
              </a:rPr>
              <a:t>RI, URI, URL, URN and their differences</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Everybody dealing with the Semantic Web repeatedly comes across the terms IRI, URI, URL and URN. Nevertheless, I frequently observe that there is some confusion about their exact meaning. And, of course, others noticed that as well (see e.g. [</a:t>
            </a:r>
            <a:r>
              <a:rPr lang="en-GB" sz="1200" b="0" i="0" u="sng" strike="noStrike" kern="1200" dirty="0">
                <a:solidFill>
                  <a:schemeClr val="tx1"/>
                </a:solidFill>
                <a:effectLst/>
                <a:latin typeface="+mn-lt"/>
                <a:ea typeface="+mn-ea"/>
                <a:cs typeface="+mn-cs"/>
                <a:hlinkClick r:id="rId3"/>
              </a:rPr>
              <a:t>RFC3305</a:t>
            </a:r>
            <a:r>
              <a:rPr lang="en-GB" sz="1200" b="0" i="0" u="none" strike="noStrike" kern="1200" dirty="0">
                <a:solidFill>
                  <a:schemeClr val="tx1"/>
                </a:solidFill>
                <a:effectLst/>
                <a:latin typeface="+mn-lt"/>
                <a:ea typeface="+mn-ea"/>
                <a:cs typeface="+mn-cs"/>
              </a:rPr>
              <a:t>] or search on </a:t>
            </a:r>
            <a:r>
              <a:rPr lang="en-GB" sz="1200" b="0" i="0" u="sng" strike="noStrike" kern="1200" dirty="0">
                <a:solidFill>
                  <a:schemeClr val="tx1"/>
                </a:solidFill>
                <a:effectLst/>
                <a:latin typeface="+mn-lt"/>
                <a:ea typeface="+mn-ea"/>
                <a:cs typeface="+mn-cs"/>
                <a:hlinkClick r:id="rId4"/>
              </a:rPr>
              <a:t>Google</a:t>
            </a:r>
            <a:r>
              <a:rPr lang="en-GB" sz="1200" b="0" i="0" u="none" strike="noStrike" kern="1200" dirty="0">
                <a:solidFill>
                  <a:schemeClr val="tx1"/>
                </a:solidFill>
                <a:effectLst/>
                <a:latin typeface="+mn-lt"/>
                <a:ea typeface="+mn-ea"/>
                <a:cs typeface="+mn-cs"/>
              </a:rPr>
              <a:t>). To be honest, I even was confused myself at the outset. But actually the issue is not that complex. Let’s have a look on the definitions of the mentioned terms to see what the differences are:</a:t>
            </a:r>
          </a:p>
          <a:p>
            <a:r>
              <a:rPr lang="en-GB" sz="1200" b="0" i="0" u="none" strike="noStrike" kern="1200" dirty="0">
                <a:solidFill>
                  <a:schemeClr val="tx1"/>
                </a:solidFill>
                <a:effectLst/>
                <a:latin typeface="+mn-lt"/>
                <a:ea typeface="+mn-ea"/>
                <a:cs typeface="+mn-cs"/>
              </a:rPr>
              <a:t>URIA </a:t>
            </a:r>
            <a:r>
              <a:rPr lang="en-GB" sz="1200" b="1" i="0" u="none" strike="noStrike" kern="1200" dirty="0">
                <a:solidFill>
                  <a:schemeClr val="tx1"/>
                </a:solidFill>
                <a:effectLst/>
                <a:latin typeface="+mn-lt"/>
                <a:ea typeface="+mn-ea"/>
                <a:cs typeface="+mn-cs"/>
              </a:rPr>
              <a:t>Uniform Resource Identifier</a:t>
            </a:r>
            <a:r>
              <a:rPr lang="en-GB" sz="1200" b="0" i="0" u="none" strike="noStrike" kern="1200" dirty="0">
                <a:solidFill>
                  <a:schemeClr val="tx1"/>
                </a:solidFill>
                <a:effectLst/>
                <a:latin typeface="+mn-lt"/>
                <a:ea typeface="+mn-ea"/>
                <a:cs typeface="+mn-cs"/>
              </a:rPr>
              <a:t> is a compact sequence of characters that identifies an abstract or physical resource. The set of characters is limited to US-ASCII excluding some reserved characters. Characters outside the set of allowed characters can be represented using </a:t>
            </a:r>
            <a:r>
              <a:rPr lang="en-GB" sz="1200" b="0" i="1" u="sng" strike="noStrike" kern="1200" dirty="0">
                <a:solidFill>
                  <a:schemeClr val="tx1"/>
                </a:solidFill>
                <a:effectLst/>
                <a:latin typeface="+mn-lt"/>
                <a:ea typeface="+mn-ea"/>
                <a:cs typeface="+mn-cs"/>
                <a:hlinkClick r:id="rId5"/>
              </a:rPr>
              <a:t>Percent-Encoding</a:t>
            </a:r>
            <a:r>
              <a:rPr lang="en-GB" sz="1200" b="0" i="0" u="none" strike="noStrike" kern="1200" dirty="0">
                <a:solidFill>
                  <a:schemeClr val="tx1"/>
                </a:solidFill>
                <a:effectLst/>
                <a:latin typeface="+mn-lt"/>
                <a:ea typeface="+mn-ea"/>
                <a:cs typeface="+mn-cs"/>
              </a:rPr>
              <a:t>. A URI can be used as a locator, a name, or both. If a URI is a locator, it describes a resource’s primary access mechanism. If a URI is a name, it identifies a resource by giving it a unique name. The exact specifications of syntax and semantics of a URI depend on the used </a:t>
            </a:r>
            <a:r>
              <a:rPr lang="en-GB" sz="1200" b="0" i="1" u="sng" strike="noStrike" kern="1200" dirty="0">
                <a:solidFill>
                  <a:schemeClr val="tx1"/>
                </a:solidFill>
                <a:effectLst/>
                <a:latin typeface="+mn-lt"/>
                <a:ea typeface="+mn-ea"/>
                <a:cs typeface="+mn-cs"/>
                <a:hlinkClick r:id="rId6"/>
              </a:rPr>
              <a:t>Scheme</a:t>
            </a:r>
            <a:r>
              <a:rPr lang="en-GB" sz="1200" b="0" i="0" u="none" strike="noStrike" kern="1200" dirty="0">
                <a:solidFill>
                  <a:schemeClr val="tx1"/>
                </a:solidFill>
                <a:effectLst/>
                <a:latin typeface="+mn-lt"/>
                <a:ea typeface="+mn-ea"/>
                <a:cs typeface="+mn-cs"/>
              </a:rPr>
              <a:t> that is defined by the characters before the first colon. [</a:t>
            </a:r>
            <a:r>
              <a:rPr lang="en-GB" sz="1200" b="0" i="0" u="sng" strike="noStrike" kern="1200" dirty="0">
                <a:solidFill>
                  <a:schemeClr val="tx1"/>
                </a:solidFill>
                <a:effectLst/>
                <a:latin typeface="+mn-lt"/>
                <a:ea typeface="+mn-ea"/>
                <a:cs typeface="+mn-cs"/>
                <a:hlinkClick r:id="rId7"/>
              </a:rPr>
              <a:t>RFC3986</a:t>
            </a:r>
            <a:r>
              <a:rPr lang="en-GB" sz="1200" b="0" i="0" u="none" strike="noStrike" kern="1200" dirty="0">
                <a:solidFill>
                  <a:schemeClr val="tx1"/>
                </a:solidFill>
                <a:effectLst/>
                <a:latin typeface="+mn-lt"/>
                <a:ea typeface="+mn-ea"/>
                <a:cs typeface="+mn-cs"/>
              </a:rPr>
              <a:t>]URNA </a:t>
            </a:r>
            <a:r>
              <a:rPr lang="en-GB" sz="1200" b="1" i="0" u="none" strike="noStrike" kern="1200" dirty="0">
                <a:solidFill>
                  <a:schemeClr val="tx1"/>
                </a:solidFill>
                <a:effectLst/>
                <a:latin typeface="+mn-lt"/>
                <a:ea typeface="+mn-ea"/>
                <a:cs typeface="+mn-cs"/>
              </a:rPr>
              <a:t>Uniform Resource Name</a:t>
            </a:r>
            <a:r>
              <a:rPr lang="en-GB" sz="1200" b="0" i="0" u="none" strike="noStrike" kern="1200" dirty="0">
                <a:solidFill>
                  <a:schemeClr val="tx1"/>
                </a:solidFill>
                <a:effectLst/>
                <a:latin typeface="+mn-lt"/>
                <a:ea typeface="+mn-ea"/>
                <a:cs typeface="+mn-cs"/>
              </a:rPr>
              <a:t> is a URI in the scheme urn intended to serve as persistent, location-independent, resource identifier. Historically, the term also referred to any URI. [</a:t>
            </a:r>
            <a:r>
              <a:rPr lang="en-GB" sz="1200" b="0" i="0" u="sng" strike="noStrike" kern="1200" dirty="0">
                <a:solidFill>
                  <a:schemeClr val="tx1"/>
                </a:solidFill>
                <a:effectLst/>
                <a:latin typeface="+mn-lt"/>
                <a:ea typeface="+mn-ea"/>
                <a:cs typeface="+mn-cs"/>
                <a:hlinkClick r:id="rId7"/>
              </a:rPr>
              <a:t>RFC3986</a:t>
            </a:r>
            <a:r>
              <a:rPr lang="en-GB" sz="1200" b="0" i="0" u="none" strike="noStrike" kern="1200" dirty="0">
                <a:solidFill>
                  <a:schemeClr val="tx1"/>
                </a:solidFill>
                <a:effectLst/>
                <a:latin typeface="+mn-lt"/>
                <a:ea typeface="+mn-ea"/>
                <a:cs typeface="+mn-cs"/>
              </a:rPr>
              <a:t>] A URN consists of a </a:t>
            </a:r>
            <a:r>
              <a:rPr lang="en-GB" sz="1200" b="0" i="1" u="sng" strike="noStrike" kern="1200" dirty="0">
                <a:solidFill>
                  <a:schemeClr val="tx1"/>
                </a:solidFill>
                <a:effectLst/>
                <a:latin typeface="+mn-lt"/>
                <a:ea typeface="+mn-ea"/>
                <a:cs typeface="+mn-cs"/>
                <a:hlinkClick r:id="rId8"/>
              </a:rPr>
              <a:t>Namespace Identifier</a:t>
            </a:r>
            <a:r>
              <a:rPr lang="en-GB" sz="1200" b="0" i="0" u="none" strike="noStrike" kern="1200" dirty="0">
                <a:solidFill>
                  <a:schemeClr val="tx1"/>
                </a:solidFill>
                <a:effectLst/>
                <a:latin typeface="+mn-lt"/>
                <a:ea typeface="+mn-ea"/>
                <a:cs typeface="+mn-cs"/>
              </a:rPr>
              <a:t> (NID) and a </a:t>
            </a:r>
            <a:r>
              <a:rPr lang="en-GB" sz="1200" b="0" i="1" u="none" strike="noStrike" kern="1200" dirty="0">
                <a:solidFill>
                  <a:schemeClr val="tx1"/>
                </a:solidFill>
                <a:effectLst/>
                <a:latin typeface="+mn-lt"/>
                <a:ea typeface="+mn-ea"/>
                <a:cs typeface="+mn-cs"/>
              </a:rPr>
              <a:t>Namespace Specific String</a:t>
            </a:r>
            <a:r>
              <a:rPr lang="en-GB" sz="1200" b="0" i="0" u="none" strike="noStrike" kern="1200" dirty="0">
                <a:solidFill>
                  <a:schemeClr val="tx1"/>
                </a:solidFill>
                <a:effectLst/>
                <a:latin typeface="+mn-lt"/>
                <a:ea typeface="+mn-ea"/>
                <a:cs typeface="+mn-cs"/>
              </a:rPr>
              <a:t> (NSS): urn:&lt;NID&gt;:&lt;NSS&gt; The syntax and semantics of the NSS is specific specific for each NID. Beside the registered NIDs, there exist several more NIDs, that did not go through the official registration process. [</a:t>
            </a:r>
            <a:r>
              <a:rPr lang="en-GB" sz="1200" b="0" i="0" u="sng" strike="noStrike" kern="1200" dirty="0">
                <a:solidFill>
                  <a:schemeClr val="tx1"/>
                </a:solidFill>
                <a:effectLst/>
                <a:latin typeface="+mn-lt"/>
                <a:ea typeface="+mn-ea"/>
                <a:cs typeface="+mn-cs"/>
                <a:hlinkClick r:id="rId9"/>
              </a:rPr>
              <a:t>RFC2141</a:t>
            </a:r>
            <a:r>
              <a:rPr lang="en-GB" sz="1200" b="0" i="0" u="none" strike="noStrike" kern="1200" dirty="0">
                <a:solidFill>
                  <a:schemeClr val="tx1"/>
                </a:solidFill>
                <a:effectLst/>
                <a:latin typeface="+mn-lt"/>
                <a:ea typeface="+mn-ea"/>
                <a:cs typeface="+mn-cs"/>
              </a:rPr>
              <a:t>]URLA </a:t>
            </a:r>
            <a:r>
              <a:rPr lang="en-GB" sz="1200" b="1" i="0" u="none" strike="noStrike" kern="1200" dirty="0">
                <a:solidFill>
                  <a:schemeClr val="tx1"/>
                </a:solidFill>
                <a:effectLst/>
                <a:latin typeface="+mn-lt"/>
                <a:ea typeface="+mn-ea"/>
                <a:cs typeface="+mn-cs"/>
              </a:rPr>
              <a:t>Uniform Resource Locator</a:t>
            </a:r>
            <a:r>
              <a:rPr lang="en-GB" sz="1200" b="0" i="0" u="none" strike="noStrike" kern="1200" dirty="0">
                <a:solidFill>
                  <a:schemeClr val="tx1"/>
                </a:solidFill>
                <a:effectLst/>
                <a:latin typeface="+mn-lt"/>
                <a:ea typeface="+mn-ea"/>
                <a:cs typeface="+mn-cs"/>
              </a:rPr>
              <a:t> is a URI that, in addition to identifying a resource, provides a means of locating the resource by describing its primary access mechanism [</a:t>
            </a:r>
            <a:r>
              <a:rPr lang="en-GB" sz="1200" b="0" i="0" u="sng" strike="noStrike" kern="1200" dirty="0">
                <a:solidFill>
                  <a:schemeClr val="tx1"/>
                </a:solidFill>
                <a:effectLst/>
                <a:latin typeface="+mn-lt"/>
                <a:ea typeface="+mn-ea"/>
                <a:cs typeface="+mn-cs"/>
                <a:hlinkClick r:id="rId7"/>
              </a:rPr>
              <a:t>RFC3986</a:t>
            </a:r>
            <a:r>
              <a:rPr lang="en-GB" sz="1200" b="0" i="0" u="none" strike="noStrike" kern="1200" dirty="0">
                <a:solidFill>
                  <a:schemeClr val="tx1"/>
                </a:solidFill>
                <a:effectLst/>
                <a:latin typeface="+mn-lt"/>
                <a:ea typeface="+mn-ea"/>
                <a:cs typeface="+mn-cs"/>
              </a:rPr>
              <a:t>]. As there is no exact definition of URL by means of a set of </a:t>
            </a:r>
            <a:r>
              <a:rPr lang="en-GB" sz="1200" b="0" i="1" u="none" strike="noStrike" kern="1200" dirty="0">
                <a:solidFill>
                  <a:schemeClr val="tx1"/>
                </a:solidFill>
                <a:effectLst/>
                <a:latin typeface="+mn-lt"/>
                <a:ea typeface="+mn-ea"/>
                <a:cs typeface="+mn-cs"/>
              </a:rPr>
              <a:t>Schemes</a:t>
            </a:r>
            <a:r>
              <a:rPr lang="en-GB" sz="1200" b="0" i="0" u="none" strike="noStrike" kern="1200" dirty="0">
                <a:solidFill>
                  <a:schemeClr val="tx1"/>
                </a:solidFill>
                <a:effectLst/>
                <a:latin typeface="+mn-lt"/>
                <a:ea typeface="+mn-ea"/>
                <a:cs typeface="+mn-cs"/>
              </a:rPr>
              <a:t>, URL is a useful but informal concept, usually referring to a subset of URIs that do not contain URNs [</a:t>
            </a:r>
            <a:r>
              <a:rPr lang="en-GB" sz="1200" b="0" i="0" u="sng" strike="noStrike" kern="1200" dirty="0">
                <a:solidFill>
                  <a:schemeClr val="tx1"/>
                </a:solidFill>
                <a:effectLst/>
                <a:latin typeface="+mn-lt"/>
                <a:ea typeface="+mn-ea"/>
                <a:cs typeface="+mn-cs"/>
                <a:hlinkClick r:id="rId3"/>
              </a:rPr>
              <a:t>RFC3305</a:t>
            </a:r>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IRIAn</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Internationalized Resource Identifier</a:t>
            </a:r>
            <a:r>
              <a:rPr lang="en-GB" sz="1200" b="0" i="0" u="none" strike="noStrike" kern="1200" dirty="0">
                <a:solidFill>
                  <a:schemeClr val="tx1"/>
                </a:solidFill>
                <a:effectLst/>
                <a:latin typeface="+mn-lt"/>
                <a:ea typeface="+mn-ea"/>
                <a:cs typeface="+mn-cs"/>
              </a:rPr>
              <a:t> is defined similarly to a URI, but the character set is extended to the </a:t>
            </a:r>
            <a:r>
              <a:rPr lang="en-GB" sz="1200" b="0" i="1" u="none" strike="noStrike" kern="1200" dirty="0">
                <a:solidFill>
                  <a:schemeClr val="tx1"/>
                </a:solidFill>
                <a:effectLst/>
                <a:latin typeface="+mn-lt"/>
                <a:ea typeface="+mn-ea"/>
                <a:cs typeface="+mn-cs"/>
              </a:rPr>
              <a:t>Universal Coded Character Set</a:t>
            </a:r>
            <a:r>
              <a:rPr lang="en-GB" sz="1200" b="0" i="0" u="none" strike="noStrike" kern="1200" dirty="0">
                <a:solidFill>
                  <a:schemeClr val="tx1"/>
                </a:solidFill>
                <a:effectLst/>
                <a:latin typeface="+mn-lt"/>
                <a:ea typeface="+mn-ea"/>
                <a:cs typeface="+mn-cs"/>
              </a:rPr>
              <a:t>. Therefore, it can contain any Latin and non Latin characters except the reserved characters. Instead of extending the definition of URI, the term IRI was introduced to allow for a clear distinction and avoid incompatibilities. IRIs are meant to replace URIs in identifying resources in situations where the </a:t>
            </a:r>
            <a:r>
              <a:rPr lang="en-GB" sz="1200" b="0" i="1" u="none" strike="noStrike" kern="1200" dirty="0">
                <a:solidFill>
                  <a:schemeClr val="tx1"/>
                </a:solidFill>
                <a:effectLst/>
                <a:latin typeface="+mn-lt"/>
                <a:ea typeface="+mn-ea"/>
                <a:cs typeface="+mn-cs"/>
              </a:rPr>
              <a:t>Universal Coded Character Set</a:t>
            </a:r>
            <a:r>
              <a:rPr lang="en-GB" sz="1200" b="0" i="0" u="none" strike="noStrike" kern="1200" dirty="0">
                <a:solidFill>
                  <a:schemeClr val="tx1"/>
                </a:solidFill>
                <a:effectLst/>
                <a:latin typeface="+mn-lt"/>
                <a:ea typeface="+mn-ea"/>
                <a:cs typeface="+mn-cs"/>
              </a:rPr>
              <a:t> is supported. By definition, every URI is an IRI. Furthermore, there is a defined surjective mapping of IRIs to URIs: Every IRI can be mapped to exactly one URI, but different IRIs might map to the same URI. Therefore, the conversion back from a URI to an IRI may not produce the original IRI. [</a:t>
            </a:r>
            <a:r>
              <a:rPr lang="en-GB" sz="1200" b="0" i="0" u="sng" strike="noStrike" kern="1200" dirty="0">
                <a:solidFill>
                  <a:schemeClr val="tx1"/>
                </a:solidFill>
                <a:effectLst/>
                <a:latin typeface="+mn-lt"/>
                <a:ea typeface="+mn-ea"/>
                <a:cs typeface="+mn-cs"/>
                <a:hlinkClick r:id="rId10"/>
              </a:rPr>
              <a:t>RFC3987</a:t>
            </a:r>
            <a:r>
              <a:rPr lang="en-GB" sz="1200" b="0" i="0" u="none" strike="noStrike" kern="1200" dirty="0">
                <a:solidFill>
                  <a:schemeClr val="tx1"/>
                </a:solidFill>
                <a:effectLst/>
                <a:latin typeface="+mn-lt"/>
                <a:ea typeface="+mn-ea"/>
                <a:cs typeface="+mn-cs"/>
              </a:rPr>
              <a:t>]Summarizing we can say:</a:t>
            </a:r>
          </a:p>
          <a:p>
            <a:r>
              <a:rPr lang="en-GB" sz="1200" b="0" i="0" u="none" strike="noStrike" kern="1200" dirty="0">
                <a:solidFill>
                  <a:schemeClr val="tx1"/>
                </a:solidFill>
                <a:effectLst/>
                <a:latin typeface="+mn-lt"/>
                <a:ea typeface="+mn-ea"/>
                <a:cs typeface="+mn-cs"/>
              </a:rPr>
              <a:t>IRI is a superset of URI (IRI ⊃ URI)</a:t>
            </a:r>
          </a:p>
          <a:p>
            <a:r>
              <a:rPr lang="en-GB" sz="1200" b="0" i="0" u="none" strike="noStrike" kern="1200" dirty="0">
                <a:solidFill>
                  <a:schemeClr val="tx1"/>
                </a:solidFill>
                <a:effectLst/>
                <a:latin typeface="+mn-lt"/>
                <a:ea typeface="+mn-ea"/>
                <a:cs typeface="+mn-cs"/>
              </a:rPr>
              <a:t>URI is a superset of URL (URI ⊃ URL)</a:t>
            </a:r>
          </a:p>
          <a:p>
            <a:r>
              <a:rPr lang="en-GB" sz="1200" b="0" i="0" u="none" strike="noStrike" kern="1200" dirty="0">
                <a:solidFill>
                  <a:schemeClr val="tx1"/>
                </a:solidFill>
                <a:effectLst/>
                <a:latin typeface="+mn-lt"/>
                <a:ea typeface="+mn-ea"/>
                <a:cs typeface="+mn-cs"/>
              </a:rPr>
              <a:t>URI is a superset of URN (URI ⊃ URN)</a:t>
            </a:r>
          </a:p>
          <a:p>
            <a:r>
              <a:rPr lang="en-GB" sz="1200" b="0" i="0" u="none" strike="noStrike" kern="1200" dirty="0">
                <a:solidFill>
                  <a:schemeClr val="tx1"/>
                </a:solidFill>
                <a:effectLst/>
                <a:latin typeface="+mn-lt"/>
                <a:ea typeface="+mn-ea"/>
                <a:cs typeface="+mn-cs"/>
              </a:rPr>
              <a:t>URL and URN are disjoint (URL ∩ URN = ∅)</a:t>
            </a:r>
          </a:p>
          <a:p>
            <a:r>
              <a:rPr lang="en-GB" sz="1200" b="1" i="0" u="none" strike="noStrike" kern="1200" dirty="0">
                <a:solidFill>
                  <a:schemeClr val="tx1"/>
                </a:solidFill>
                <a:effectLst/>
                <a:latin typeface="+mn-lt"/>
                <a:ea typeface="+mn-ea"/>
                <a:cs typeface="+mn-cs"/>
              </a:rPr>
              <a:t>Conclusions for Semantic Web Issues</a:t>
            </a:r>
          </a:p>
          <a:p>
            <a:r>
              <a:rPr lang="en-GB" sz="1200" b="0" i="0" u="none" strike="noStrike" kern="1200" dirty="0">
                <a:solidFill>
                  <a:schemeClr val="tx1"/>
                </a:solidFill>
                <a:effectLst/>
                <a:latin typeface="+mn-lt"/>
                <a:ea typeface="+mn-ea"/>
                <a:cs typeface="+mn-cs"/>
              </a:rPr>
              <a:t>RDF explicitly allows to use IRIs to name entities [</a:t>
            </a:r>
            <a:r>
              <a:rPr lang="en-GB" sz="1200" b="0" i="0" u="sng" strike="noStrike" kern="1200" dirty="0">
                <a:solidFill>
                  <a:schemeClr val="tx1"/>
                </a:solidFill>
                <a:effectLst/>
                <a:latin typeface="+mn-lt"/>
                <a:ea typeface="+mn-ea"/>
                <a:cs typeface="+mn-cs"/>
                <a:hlinkClick r:id="rId10"/>
              </a:rPr>
              <a:t>RFC3987</a:t>
            </a:r>
            <a:r>
              <a:rPr lang="en-GB" sz="1200" b="0" i="0" u="none" strike="noStrike" kern="1200" dirty="0">
                <a:solidFill>
                  <a:schemeClr val="tx1"/>
                </a:solidFill>
                <a:effectLst/>
                <a:latin typeface="+mn-lt"/>
                <a:ea typeface="+mn-ea"/>
                <a:cs typeface="+mn-cs"/>
              </a:rPr>
              <a:t>]. This means that we can use almost every character in entity names. On the other hand, we often have to deal with early state software. Thus, it is not unlikely to run into problems using non ASCII characters. Therefore, I suggest to avoid non URI names for entities and recommend to use http URIs [</a:t>
            </a:r>
            <a:r>
              <a:rPr lang="en-GB" sz="1200" b="0" i="0" u="sng" strike="noStrike" kern="1200" dirty="0">
                <a:solidFill>
                  <a:schemeClr val="tx1"/>
                </a:solidFill>
                <a:effectLst/>
                <a:latin typeface="+mn-lt"/>
                <a:ea typeface="+mn-ea"/>
                <a:cs typeface="+mn-cs"/>
                <a:hlinkClick r:id="rId11"/>
              </a:rPr>
              <a:t>LINKED-DATA</a:t>
            </a:r>
            <a:r>
              <a:rPr lang="en-GB" sz="1200" b="0" i="0" u="none" strike="noStrike" kern="1200" dirty="0">
                <a:solidFill>
                  <a:schemeClr val="tx1"/>
                </a:solidFill>
                <a:effectLst/>
                <a:latin typeface="+mn-lt"/>
                <a:ea typeface="+mn-ea"/>
                <a:cs typeface="+mn-cs"/>
              </a:rPr>
              <a:t>]. To put it briefly: only use URLs to name your entities. Of course, we can refer to existing entities named by a URN. However, we should avoid to newly create this kind of identifiers.</a:t>
            </a:r>
          </a:p>
          <a:p>
            <a:r>
              <a:rPr lang="en-GB" sz="1200" b="1" i="0" u="none" strike="noStrike" kern="1200" dirty="0">
                <a:solidFill>
                  <a:schemeClr val="tx1"/>
                </a:solidFill>
                <a:effectLst/>
                <a:latin typeface="+mn-lt"/>
                <a:ea typeface="+mn-ea"/>
                <a:cs typeface="+mn-cs"/>
              </a:rPr>
              <a:t>References</a:t>
            </a:r>
          </a:p>
          <a:p>
            <a:r>
              <a:rPr lang="en-GB" sz="1200" b="0" i="0" u="none" strike="noStrike" kern="1200" dirty="0">
                <a:solidFill>
                  <a:schemeClr val="tx1"/>
                </a:solidFill>
                <a:effectLst/>
                <a:latin typeface="+mn-lt"/>
                <a:ea typeface="+mn-ea"/>
                <a:cs typeface="+mn-cs"/>
              </a:rPr>
              <a:t>[LINKED-DATA]T. Berners-Lee. </a:t>
            </a:r>
            <a:r>
              <a:rPr lang="en-GB" sz="1200" b="0" i="1" u="sng" strike="noStrike" kern="1200" dirty="0">
                <a:solidFill>
                  <a:schemeClr val="tx1"/>
                </a:solidFill>
                <a:effectLst/>
                <a:latin typeface="+mn-lt"/>
                <a:ea typeface="+mn-ea"/>
                <a:cs typeface="+mn-cs"/>
                <a:hlinkClick r:id="rId12"/>
              </a:rPr>
              <a:t>Linked Data – Design issues</a:t>
            </a:r>
            <a:r>
              <a:rPr lang="en-GB" sz="1200" b="0" i="0" u="none" strike="noStrike" kern="1200" dirty="0">
                <a:solidFill>
                  <a:schemeClr val="tx1"/>
                </a:solidFill>
                <a:effectLst/>
                <a:latin typeface="+mn-lt"/>
                <a:ea typeface="+mn-ea"/>
                <a:cs typeface="+mn-cs"/>
              </a:rPr>
              <a:t>. 27 July 2006. URL: </a:t>
            </a:r>
            <a:r>
              <a:rPr lang="en-GB" sz="1200" b="0" i="0" u="sng" strike="noStrike" kern="1200" dirty="0">
                <a:solidFill>
                  <a:schemeClr val="tx1"/>
                </a:solidFill>
                <a:effectLst/>
                <a:latin typeface="+mn-lt"/>
                <a:ea typeface="+mn-ea"/>
                <a:cs typeface="+mn-cs"/>
                <a:hlinkClick r:id="rId12"/>
              </a:rPr>
              <a:t>https://www.w3.org/DesignIssues/LinkedData.html</a:t>
            </a:r>
            <a:r>
              <a:rPr lang="en-GB" sz="1200" b="0" i="0" u="none" strike="noStrike" kern="1200" dirty="0">
                <a:solidFill>
                  <a:schemeClr val="tx1"/>
                </a:solidFill>
                <a:effectLst/>
                <a:latin typeface="+mn-lt"/>
                <a:ea typeface="+mn-ea"/>
                <a:cs typeface="+mn-cs"/>
              </a:rPr>
              <a:t>[RDF11-CONCEPTS]Richard </a:t>
            </a:r>
            <a:r>
              <a:rPr lang="en-GB" sz="1200" b="0" i="0" u="none" strike="noStrike" kern="1200" dirty="0" err="1">
                <a:solidFill>
                  <a:schemeClr val="tx1"/>
                </a:solidFill>
                <a:effectLst/>
                <a:latin typeface="+mn-lt"/>
                <a:ea typeface="+mn-ea"/>
                <a:cs typeface="+mn-cs"/>
              </a:rPr>
              <a:t>Cyganiak</a:t>
            </a:r>
            <a:r>
              <a:rPr lang="en-GB" sz="1200" b="0" i="0" u="none" strike="noStrike" kern="1200" dirty="0">
                <a:solidFill>
                  <a:schemeClr val="tx1"/>
                </a:solidFill>
                <a:effectLst/>
                <a:latin typeface="+mn-lt"/>
                <a:ea typeface="+mn-ea"/>
                <a:cs typeface="+mn-cs"/>
              </a:rPr>
              <a:t>, David Wood, Markus </a:t>
            </a:r>
            <a:r>
              <a:rPr lang="en-GB" sz="1200" b="0" i="0" u="none" strike="noStrike" kern="1200" dirty="0" err="1">
                <a:solidFill>
                  <a:schemeClr val="tx1"/>
                </a:solidFill>
                <a:effectLst/>
                <a:latin typeface="+mn-lt"/>
                <a:ea typeface="+mn-ea"/>
                <a:cs typeface="+mn-cs"/>
              </a:rPr>
              <a:t>Lanthaler</a:t>
            </a:r>
            <a:r>
              <a:rPr lang="en-GB" sz="1200" b="0" i="0" u="none" strike="noStrike" kern="1200" dirty="0">
                <a:solidFill>
                  <a:schemeClr val="tx1"/>
                </a:solidFill>
                <a:effectLst/>
                <a:latin typeface="+mn-lt"/>
                <a:ea typeface="+mn-ea"/>
                <a:cs typeface="+mn-cs"/>
              </a:rPr>
              <a:t>. </a:t>
            </a:r>
            <a:r>
              <a:rPr lang="en-GB" sz="1200" b="0" i="1" u="sng" strike="noStrike" kern="1200" dirty="0">
                <a:solidFill>
                  <a:schemeClr val="tx1"/>
                </a:solidFill>
                <a:effectLst/>
                <a:latin typeface="+mn-lt"/>
                <a:ea typeface="+mn-ea"/>
                <a:cs typeface="+mn-cs"/>
                <a:hlinkClick r:id="rId13"/>
              </a:rPr>
              <a:t>RDF 1.1 Concepts and Abstract Syntax</a:t>
            </a:r>
            <a:r>
              <a:rPr lang="en-GB" sz="1200" b="0" i="0" u="none" strike="noStrike" kern="1200" dirty="0">
                <a:solidFill>
                  <a:schemeClr val="tx1"/>
                </a:solidFill>
                <a:effectLst/>
                <a:latin typeface="+mn-lt"/>
                <a:ea typeface="+mn-ea"/>
                <a:cs typeface="+mn-cs"/>
              </a:rPr>
              <a:t>. W3C Recommendation, 25 February 2014. URL: </a:t>
            </a:r>
            <a:r>
              <a:rPr lang="en-GB" sz="1200" b="0" i="0" u="sng" strike="noStrike" kern="1200" dirty="0">
                <a:solidFill>
                  <a:schemeClr val="tx1"/>
                </a:solidFill>
                <a:effectLst/>
                <a:latin typeface="+mn-lt"/>
                <a:ea typeface="+mn-ea"/>
                <a:cs typeface="+mn-cs"/>
                <a:hlinkClick r:id="rId13"/>
              </a:rPr>
              <a:t>http://www.w3.org/TR/2014/REC-rdf11-concepts-20140225/</a:t>
            </a:r>
            <a:r>
              <a:rPr lang="en-GB" sz="1200" b="0" i="0" u="none" strike="noStrike" kern="1200" dirty="0">
                <a:solidFill>
                  <a:schemeClr val="tx1"/>
                </a:solidFill>
                <a:effectLst/>
                <a:latin typeface="+mn-lt"/>
                <a:ea typeface="+mn-ea"/>
                <a:cs typeface="+mn-cs"/>
              </a:rPr>
              <a:t>. The latest edition is available at </a:t>
            </a:r>
            <a:r>
              <a:rPr lang="en-GB" sz="1200" b="0" i="0" u="sng" strike="noStrike" kern="1200" dirty="0">
                <a:solidFill>
                  <a:schemeClr val="tx1"/>
                </a:solidFill>
                <a:effectLst/>
                <a:latin typeface="+mn-lt"/>
                <a:ea typeface="+mn-ea"/>
                <a:cs typeface="+mn-cs"/>
                <a:hlinkClick r:id="rId14"/>
              </a:rPr>
              <a:t>http://www.w3.org/TR/rdf11-concepts/</a:t>
            </a:r>
            <a:r>
              <a:rPr lang="en-GB" sz="1200" b="0" i="0" u="none" strike="noStrike" kern="1200" dirty="0">
                <a:solidFill>
                  <a:schemeClr val="tx1"/>
                </a:solidFill>
                <a:effectLst/>
                <a:latin typeface="+mn-lt"/>
                <a:ea typeface="+mn-ea"/>
                <a:cs typeface="+mn-cs"/>
              </a:rPr>
              <a:t>[RFC2141]R. Moats. </a:t>
            </a:r>
            <a:r>
              <a:rPr lang="en-GB" sz="1200" b="0" i="1" u="sng" strike="noStrike" kern="1200" dirty="0">
                <a:solidFill>
                  <a:schemeClr val="tx1"/>
                </a:solidFill>
                <a:effectLst/>
                <a:latin typeface="+mn-lt"/>
                <a:ea typeface="+mn-ea"/>
                <a:cs typeface="+mn-cs"/>
                <a:hlinkClick r:id="rId15"/>
              </a:rPr>
              <a:t>URN Syntax</a:t>
            </a:r>
            <a:r>
              <a:rPr lang="en-GB" sz="1200" b="0" i="0" u="none" strike="noStrike" kern="1200" dirty="0">
                <a:solidFill>
                  <a:schemeClr val="tx1"/>
                </a:solidFill>
                <a:effectLst/>
                <a:latin typeface="+mn-lt"/>
                <a:ea typeface="+mn-ea"/>
                <a:cs typeface="+mn-cs"/>
              </a:rPr>
              <a:t>. May 1997. RFC. URL: </a:t>
            </a:r>
            <a:r>
              <a:rPr lang="en-GB" sz="1200" b="0" i="0" u="sng" strike="noStrike" kern="1200" dirty="0">
                <a:solidFill>
                  <a:schemeClr val="tx1"/>
                </a:solidFill>
                <a:effectLst/>
                <a:latin typeface="+mn-lt"/>
                <a:ea typeface="+mn-ea"/>
                <a:cs typeface="+mn-cs"/>
                <a:hlinkClick r:id="rId15"/>
              </a:rPr>
              <a:t>http://www.ietf.org/rfc/rfc2141.txt</a:t>
            </a:r>
            <a:r>
              <a:rPr lang="en-GB" sz="1200" b="0" i="0" u="none" strike="noStrike" kern="1200" dirty="0">
                <a:solidFill>
                  <a:schemeClr val="tx1"/>
                </a:solidFill>
                <a:effectLst/>
                <a:latin typeface="+mn-lt"/>
                <a:ea typeface="+mn-ea"/>
                <a:cs typeface="+mn-cs"/>
              </a:rPr>
              <a:t>[RFC3305]M. </a:t>
            </a:r>
            <a:r>
              <a:rPr lang="en-GB" sz="1200" b="0" i="0" u="none" strike="noStrike" kern="1200" dirty="0" err="1">
                <a:solidFill>
                  <a:schemeClr val="tx1"/>
                </a:solidFill>
                <a:effectLst/>
                <a:latin typeface="+mn-lt"/>
                <a:ea typeface="+mn-ea"/>
                <a:cs typeface="+mn-cs"/>
              </a:rPr>
              <a:t>Mealling</a:t>
            </a:r>
            <a:r>
              <a:rPr lang="en-GB" sz="1200" b="0" i="0" u="none" strike="noStrike" kern="1200" dirty="0">
                <a:solidFill>
                  <a:schemeClr val="tx1"/>
                </a:solidFill>
                <a:effectLst/>
                <a:latin typeface="+mn-lt"/>
                <a:ea typeface="+mn-ea"/>
                <a:cs typeface="+mn-cs"/>
              </a:rPr>
              <a:t>; R. </a:t>
            </a:r>
            <a:r>
              <a:rPr lang="en-GB" sz="1200" b="0" i="0" u="none" strike="noStrike" kern="1200" dirty="0" err="1">
                <a:solidFill>
                  <a:schemeClr val="tx1"/>
                </a:solidFill>
                <a:effectLst/>
                <a:latin typeface="+mn-lt"/>
                <a:ea typeface="+mn-ea"/>
                <a:cs typeface="+mn-cs"/>
              </a:rPr>
              <a:t>Denenberg</a:t>
            </a:r>
            <a:r>
              <a:rPr lang="en-GB" sz="1200" b="0" i="0" u="none" strike="noStrike" kern="1200" dirty="0">
                <a:solidFill>
                  <a:schemeClr val="tx1"/>
                </a:solidFill>
                <a:effectLst/>
                <a:latin typeface="+mn-lt"/>
                <a:ea typeface="+mn-ea"/>
                <a:cs typeface="+mn-cs"/>
              </a:rPr>
              <a:t>. </a:t>
            </a:r>
            <a:r>
              <a:rPr lang="en-GB" sz="1200" b="0" i="1" u="sng" strike="noStrike" kern="1200" dirty="0">
                <a:solidFill>
                  <a:schemeClr val="tx1"/>
                </a:solidFill>
                <a:effectLst/>
                <a:latin typeface="+mn-lt"/>
                <a:ea typeface="+mn-ea"/>
                <a:cs typeface="+mn-cs"/>
                <a:hlinkClick r:id="rId16"/>
              </a:rPr>
              <a:t>Report from the Joint W3C/IETF URI Planning Interest Group: Uniform Resource Identifiers (URIs), URLs, and Uniform Resource Names (URNs): Clarifications and Recommendations</a:t>
            </a:r>
            <a:r>
              <a:rPr lang="en-GB" sz="1200" b="0" i="0" u="none" strike="noStrike" kern="1200" dirty="0">
                <a:solidFill>
                  <a:schemeClr val="tx1"/>
                </a:solidFill>
                <a:effectLst/>
                <a:latin typeface="+mn-lt"/>
                <a:ea typeface="+mn-ea"/>
                <a:cs typeface="+mn-cs"/>
              </a:rPr>
              <a:t>. August 2002. RFC. URL: </a:t>
            </a:r>
            <a:r>
              <a:rPr lang="en-GB" sz="1200" b="0" i="0" u="sng" strike="noStrike" kern="1200" dirty="0">
                <a:solidFill>
                  <a:schemeClr val="tx1"/>
                </a:solidFill>
                <a:effectLst/>
                <a:latin typeface="+mn-lt"/>
                <a:ea typeface="+mn-ea"/>
                <a:cs typeface="+mn-cs"/>
                <a:hlinkClick r:id="rId16"/>
              </a:rPr>
              <a:t>http://www.ietf.org/rfc/rfc3305.txt</a:t>
            </a:r>
            <a:r>
              <a:rPr lang="en-GB" sz="1200" b="0" i="0" u="none" strike="noStrike" kern="1200" dirty="0">
                <a:solidFill>
                  <a:schemeClr val="tx1"/>
                </a:solidFill>
                <a:effectLst/>
                <a:latin typeface="+mn-lt"/>
                <a:ea typeface="+mn-ea"/>
                <a:cs typeface="+mn-cs"/>
              </a:rPr>
              <a:t>[RFC3986]T. Berners-Lee; R. Fielding; L. </a:t>
            </a:r>
            <a:r>
              <a:rPr lang="en-GB" sz="1200" b="0" i="0" u="none" strike="noStrike" kern="1200" dirty="0" err="1">
                <a:solidFill>
                  <a:schemeClr val="tx1"/>
                </a:solidFill>
                <a:effectLst/>
                <a:latin typeface="+mn-lt"/>
                <a:ea typeface="+mn-ea"/>
                <a:cs typeface="+mn-cs"/>
              </a:rPr>
              <a:t>Masinter</a:t>
            </a:r>
            <a:r>
              <a:rPr lang="en-GB" sz="1200" b="0" i="0" u="none" strike="noStrike" kern="1200" dirty="0">
                <a:solidFill>
                  <a:schemeClr val="tx1"/>
                </a:solidFill>
                <a:effectLst/>
                <a:latin typeface="+mn-lt"/>
                <a:ea typeface="+mn-ea"/>
                <a:cs typeface="+mn-cs"/>
              </a:rPr>
              <a:t>. </a:t>
            </a:r>
            <a:r>
              <a:rPr lang="en-GB" sz="1200" b="0" i="1" u="sng" strike="noStrike" kern="1200" dirty="0">
                <a:solidFill>
                  <a:schemeClr val="tx1"/>
                </a:solidFill>
                <a:effectLst/>
                <a:latin typeface="+mn-lt"/>
                <a:ea typeface="+mn-ea"/>
                <a:cs typeface="+mn-cs"/>
                <a:hlinkClick r:id="rId17"/>
              </a:rPr>
              <a:t>Uniform Resource Identifier (URI): Generic Syntax</a:t>
            </a:r>
            <a:r>
              <a:rPr lang="en-GB" sz="1200" b="0" i="0" u="none" strike="noStrike" kern="1200" dirty="0">
                <a:solidFill>
                  <a:schemeClr val="tx1"/>
                </a:solidFill>
                <a:effectLst/>
                <a:latin typeface="+mn-lt"/>
                <a:ea typeface="+mn-ea"/>
                <a:cs typeface="+mn-cs"/>
              </a:rPr>
              <a:t>. January 2005. RFC. URL: </a:t>
            </a:r>
            <a:r>
              <a:rPr lang="en-GB" sz="1200" b="0" i="0" u="sng" strike="noStrike" kern="1200" dirty="0">
                <a:solidFill>
                  <a:schemeClr val="tx1"/>
                </a:solidFill>
                <a:effectLst/>
                <a:latin typeface="+mn-lt"/>
                <a:ea typeface="+mn-ea"/>
                <a:cs typeface="+mn-cs"/>
                <a:hlinkClick r:id="rId17"/>
              </a:rPr>
              <a:t>http://www.ietf.org/rfc/rfc3986.txt</a:t>
            </a:r>
            <a:r>
              <a:rPr lang="en-GB" sz="1200" b="0" i="0" u="none" strike="noStrike" kern="1200" dirty="0">
                <a:solidFill>
                  <a:schemeClr val="tx1"/>
                </a:solidFill>
                <a:effectLst/>
                <a:latin typeface="+mn-lt"/>
                <a:ea typeface="+mn-ea"/>
                <a:cs typeface="+mn-cs"/>
              </a:rPr>
              <a:t>[RFC3987]M. </a:t>
            </a:r>
            <a:r>
              <a:rPr lang="en-GB" sz="1200" b="0" i="0" u="none" strike="noStrike" kern="1200" dirty="0" err="1">
                <a:solidFill>
                  <a:schemeClr val="tx1"/>
                </a:solidFill>
                <a:effectLst/>
                <a:latin typeface="+mn-lt"/>
                <a:ea typeface="+mn-ea"/>
                <a:cs typeface="+mn-cs"/>
              </a:rPr>
              <a:t>Dürst</a:t>
            </a:r>
            <a:r>
              <a:rPr lang="en-GB" sz="1200" b="0" i="0" u="none" strike="noStrike" kern="1200" dirty="0">
                <a:solidFill>
                  <a:schemeClr val="tx1"/>
                </a:solidFill>
                <a:effectLst/>
                <a:latin typeface="+mn-lt"/>
                <a:ea typeface="+mn-ea"/>
                <a:cs typeface="+mn-cs"/>
              </a:rPr>
              <a:t>; M. </a:t>
            </a:r>
            <a:r>
              <a:rPr lang="en-GB" sz="1200" b="0" i="0" u="none" strike="noStrike" kern="1200" dirty="0" err="1">
                <a:solidFill>
                  <a:schemeClr val="tx1"/>
                </a:solidFill>
                <a:effectLst/>
                <a:latin typeface="+mn-lt"/>
                <a:ea typeface="+mn-ea"/>
                <a:cs typeface="+mn-cs"/>
              </a:rPr>
              <a:t>Suignard</a:t>
            </a:r>
            <a:r>
              <a:rPr lang="en-GB" sz="1200" b="0" i="0" u="none" strike="noStrike" kern="1200" dirty="0">
                <a:solidFill>
                  <a:schemeClr val="tx1"/>
                </a:solidFill>
                <a:effectLst/>
                <a:latin typeface="+mn-lt"/>
                <a:ea typeface="+mn-ea"/>
                <a:cs typeface="+mn-cs"/>
              </a:rPr>
              <a:t>. </a:t>
            </a:r>
            <a:r>
              <a:rPr lang="en-GB" sz="1200" b="0" i="1" u="sng" strike="noStrike" kern="1200" dirty="0">
                <a:solidFill>
                  <a:schemeClr val="tx1"/>
                </a:solidFill>
                <a:effectLst/>
                <a:latin typeface="+mn-lt"/>
                <a:ea typeface="+mn-ea"/>
                <a:cs typeface="+mn-cs"/>
                <a:hlinkClick r:id="rId18"/>
              </a:rPr>
              <a:t>Internationalized Resource Identifiers (IRIs)</a:t>
            </a:r>
            <a:r>
              <a:rPr lang="en-GB" sz="1200" b="0" i="0" u="none" strike="noStrike" kern="1200" dirty="0">
                <a:solidFill>
                  <a:schemeClr val="tx1"/>
                </a:solidFill>
                <a:effectLst/>
                <a:latin typeface="+mn-lt"/>
                <a:ea typeface="+mn-ea"/>
                <a:cs typeface="+mn-cs"/>
              </a:rPr>
              <a:t>. January 2005. RFC. URL: </a:t>
            </a:r>
            <a:r>
              <a:rPr lang="en-GB" sz="1200" b="0" i="0" u="sng" strike="noStrike" kern="1200" dirty="0">
                <a:solidFill>
                  <a:schemeClr val="tx1"/>
                </a:solidFill>
                <a:effectLst/>
                <a:latin typeface="+mn-lt"/>
                <a:ea typeface="+mn-ea"/>
                <a:cs typeface="+mn-cs"/>
                <a:hlinkClick r:id="rId18"/>
              </a:rPr>
              <a:t>http://www.ietf.org/rfc/rfc3987.txt</a:t>
            </a:r>
            <a:r>
              <a:rPr lang="en-GB" sz="1200" b="0" i="0" u="none" strike="noStrike" kern="1200" cap="all" dirty="0">
                <a:solidFill>
                  <a:schemeClr val="tx1"/>
                </a:solidFill>
                <a:effectLst/>
                <a:latin typeface="+mn-lt"/>
                <a:ea typeface="+mn-ea"/>
                <a:cs typeface="+mn-cs"/>
              </a:rPr>
              <a:t>BY JAN MARTIN KEIL IN </a:t>
            </a:r>
            <a:r>
              <a:rPr lang="en-GB" sz="1200" b="0" i="0" u="sng" strike="noStrike" kern="1200" cap="all" dirty="0">
                <a:solidFill>
                  <a:schemeClr val="tx1"/>
                </a:solidFill>
                <a:effectLst/>
                <a:latin typeface="+mn-lt"/>
                <a:ea typeface="+mn-ea"/>
                <a:cs typeface="+mn-cs"/>
                <a:hlinkClick r:id="rId19"/>
              </a:rPr>
              <a:t>BLOG</a:t>
            </a:r>
            <a:r>
              <a:rPr lang="en-GB" sz="1200" b="0" i="0" u="none" strike="noStrike" kern="1200" cap="all" dirty="0">
                <a:solidFill>
                  <a:schemeClr val="tx1"/>
                </a:solidFill>
                <a:effectLst/>
                <a:latin typeface="+mn-lt"/>
                <a:ea typeface="+mn-ea"/>
                <a:cs typeface="+mn-cs"/>
              </a:rPr>
              <a:t> ON NOVEMBER 18, 2016</a:t>
            </a:r>
          </a:p>
          <a:p>
            <a:br>
              <a:rPr lang="en-GB" dirty="0"/>
            </a:br>
            <a:endParaRPr lang="en-CH"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3</a:t>
            </a:fld>
            <a:endParaRPr lang="fr-FR" dirty="0"/>
          </a:p>
        </p:txBody>
      </p:sp>
    </p:spTree>
    <p:extLst>
      <p:ext uri="{BB962C8B-B14F-4D97-AF65-F5344CB8AC3E}">
        <p14:creationId xmlns:p14="http://schemas.microsoft.com/office/powerpoint/2010/main" val="121461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6</a:t>
            </a:fld>
            <a:endParaRPr lang="fr-FR" dirty="0"/>
          </a:p>
        </p:txBody>
      </p:sp>
    </p:spTree>
    <p:extLst>
      <p:ext uri="{BB962C8B-B14F-4D97-AF65-F5344CB8AC3E}">
        <p14:creationId xmlns:p14="http://schemas.microsoft.com/office/powerpoint/2010/main" val="311430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7</a:t>
            </a:fld>
            <a:endParaRPr lang="fr-FR" dirty="0"/>
          </a:p>
        </p:txBody>
      </p:sp>
    </p:spTree>
    <p:extLst>
      <p:ext uri="{BB962C8B-B14F-4D97-AF65-F5344CB8AC3E}">
        <p14:creationId xmlns:p14="http://schemas.microsoft.com/office/powerpoint/2010/main" val="58938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11</a:t>
            </a:fld>
            <a:endParaRPr lang="fr-FR" dirty="0"/>
          </a:p>
        </p:txBody>
      </p:sp>
    </p:spTree>
    <p:extLst>
      <p:ext uri="{BB962C8B-B14F-4D97-AF65-F5344CB8AC3E}">
        <p14:creationId xmlns:p14="http://schemas.microsoft.com/office/powerpoint/2010/main" val="350860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60</a:t>
            </a:fld>
            <a:endParaRPr lang="fr-FR" dirty="0"/>
          </a:p>
        </p:txBody>
      </p:sp>
    </p:spTree>
    <p:extLst>
      <p:ext uri="{BB962C8B-B14F-4D97-AF65-F5344CB8AC3E}">
        <p14:creationId xmlns:p14="http://schemas.microsoft.com/office/powerpoint/2010/main" val="4155847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r>
              <a:rPr lang="en-US" noProof="0"/>
              <a:t>Click icon to add picture</a:t>
            </a:r>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r>
              <a:rPr lang="en-US" noProof="0"/>
              <a:t>Click icon to add picture</a:t>
            </a:r>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335099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282694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85194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611610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11550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424913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031923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4376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18772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74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070818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343495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cSld>
  <p:clrMap bg1="lt1" tx1="dk1" bg2="lt2" tx2="dk2" accent1="accent1" accent2="accent2" accent3="accent3" accent4="accent4" accent5="accent5" accent6="accent6" hlink="hlink" folHlink="folHlink"/>
  <p:sldLayoutIdLst>
    <p:sldLayoutId id="2147483682" r:id="rId1"/>
    <p:sldLayoutId id="2147483697" r:id="rId2"/>
    <p:sldLayoutId id="2147483687" r:id="rId3"/>
    <p:sldLayoutId id="2147483696" r:id="rId4"/>
    <p:sldLayoutId id="2147483684" r:id="rId5"/>
    <p:sldLayoutId id="2147483686" r:id="rId6"/>
    <p:sldLayoutId id="2147483688" r:id="rId7"/>
    <p:sldLayoutId id="2147483691" r:id="rId8"/>
    <p:sldLayoutId id="2147483694" r:id="rId9"/>
    <p:sldLayoutId id="2147483695" r:id="rId10"/>
    <p:sldLayoutId id="2147483693" r:id="rId11"/>
    <p:sldLayoutId id="214748368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4"/>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prstClr val="white"/>
                </a:solidFill>
                <a:latin typeface="Arial Narrow" pitchFamily="34" charset="0"/>
                <a:cs typeface="Arial" pitchFamily="34" charset="0"/>
              </a:rPr>
              <a:pPr algn="r"/>
              <a:t>‹#›</a:t>
            </a:fld>
            <a:endParaRPr lang="fr-FR" sz="800" dirty="0">
              <a:solidFill>
                <a:prstClr val="white"/>
              </a:solidFill>
              <a:latin typeface="Arial Narrow" pitchFamily="34" charset="0"/>
              <a:cs typeface="Arial" pitchFamily="34" charset="0"/>
            </a:endParaRPr>
          </a:p>
        </p:txBody>
      </p:sp>
    </p:spTree>
    <p:extLst>
      <p:ext uri="{BB962C8B-B14F-4D97-AF65-F5344CB8AC3E}">
        <p14:creationId xmlns:p14="http://schemas.microsoft.com/office/powerpoint/2010/main" val="260050493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w3.org/TR/rdf11-mt/#reification" TargetMode="Externa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hyperlink" Target="https://docs.stardog.com/tutorials/learn-sparql" TargetMode="Externa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ous-titre 12"/>
          <p:cNvSpPr>
            <a:spLocks noGrp="1"/>
          </p:cNvSpPr>
          <p:nvPr>
            <p:ph type="subTitle" idx="1"/>
          </p:nvPr>
        </p:nvSpPr>
        <p:spPr>
          <a:xfrm>
            <a:off x="663000" y="4114800"/>
            <a:ext cx="8100000" cy="1140468"/>
          </a:xfrm>
        </p:spPr>
        <p:txBody>
          <a:bodyPr>
            <a:normAutofit/>
          </a:bodyPr>
          <a:lstStyle/>
          <a:p>
            <a:r>
              <a:rPr lang="en-US" dirty="0">
                <a:effectLst/>
              </a:rPr>
              <a:t>Fun with RDF</a:t>
            </a:r>
            <a:endParaRPr lang="en-US" sz="2000" dirty="0"/>
          </a:p>
        </p:txBody>
      </p:sp>
      <p:pic>
        <p:nvPicPr>
          <p:cNvPr id="9" name="Espace réservé pour une image  17" descr="profile-cover-2017.jpg"/>
          <p:cNvPicPr>
            <a:picLocks noChangeAspect="1"/>
          </p:cNvPicPr>
          <p:nvPr/>
        </p:nvPicPr>
        <p:blipFill>
          <a:blip r:embed="rId2"/>
          <a:srcRect l="1464" r="1464" b="12798"/>
          <a:stretch>
            <a:fillRect/>
          </a:stretch>
        </p:blipFill>
        <p:spPr>
          <a:xfrm>
            <a:off x="0" y="2"/>
            <a:ext cx="9144000" cy="3428998"/>
          </a:xfrm>
          <a:prstGeom prst="rect">
            <a:avLst/>
          </a:prstGeom>
        </p:spPr>
      </p:pic>
      <p:cxnSp>
        <p:nvCxnSpPr>
          <p:cNvPr id="10" name="Connecteur droit 9"/>
          <p:cNvCxnSpPr/>
          <p:nvPr/>
        </p:nvCxnSpPr>
        <p:spPr>
          <a:xfrm>
            <a:off x="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48568" y="3286124"/>
            <a:ext cx="1329231" cy="720000"/>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4" name="Image 4" descr="ELIXIR_SWITZERLAND_white_backgroun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8600" y="6397645"/>
            <a:ext cx="795750" cy="384155"/>
          </a:xfrm>
          <a:prstGeom prst="rect">
            <a:avLst/>
          </a:prstGeom>
        </p:spPr>
      </p:pic>
      <p:sp>
        <p:nvSpPr>
          <p:cNvPr id="3" name="TextBox 2"/>
          <p:cNvSpPr txBox="1"/>
          <p:nvPr/>
        </p:nvSpPr>
        <p:spPr>
          <a:xfrm>
            <a:off x="688400" y="5540989"/>
            <a:ext cx="4495800" cy="553998"/>
          </a:xfrm>
          <a:prstGeom prst="rect">
            <a:avLst/>
          </a:prstGeom>
          <a:noFill/>
        </p:spPr>
        <p:txBody>
          <a:bodyPr wrap="square" lIns="0" tIns="0" rIns="0" bIns="0" rtlCol="0">
            <a:spAutoFit/>
          </a:bodyPr>
          <a:lstStyle/>
          <a:p>
            <a:r>
              <a:rPr lang="en-US" sz="1200" b="1" dirty="0">
                <a:solidFill>
                  <a:srgbClr val="0070C0"/>
                </a:solidFill>
              </a:rPr>
              <a:t>Vital-IT internal group meeting</a:t>
            </a:r>
          </a:p>
          <a:p>
            <a:r>
              <a:rPr lang="en-US" sz="1200" b="1" dirty="0">
                <a:solidFill>
                  <a:srgbClr val="0070C0"/>
                </a:solidFill>
              </a:rPr>
              <a:t>5</a:t>
            </a:r>
            <a:r>
              <a:rPr lang="en-US" sz="1200" b="1" baseline="30000" dirty="0">
                <a:solidFill>
                  <a:srgbClr val="0070C0"/>
                </a:solidFill>
              </a:rPr>
              <a:t>th</a:t>
            </a:r>
            <a:r>
              <a:rPr lang="en-US" sz="1200" b="1" dirty="0">
                <a:solidFill>
                  <a:srgbClr val="0070C0"/>
                </a:solidFill>
              </a:rPr>
              <a:t> of April 2022</a:t>
            </a:r>
          </a:p>
          <a:p>
            <a:r>
              <a:rPr lang="en-US" sz="1200" b="1" dirty="0">
                <a:solidFill>
                  <a:srgbClr val="0070C0"/>
                </a:solidFill>
              </a:rPr>
              <a:t>Marco Pagni</a:t>
            </a:r>
          </a:p>
        </p:txBody>
      </p:sp>
    </p:spTree>
    <p:extLst>
      <p:ext uri="{BB962C8B-B14F-4D97-AF65-F5344CB8AC3E}">
        <p14:creationId xmlns:p14="http://schemas.microsoft.com/office/powerpoint/2010/main" val="389151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3F23-758F-DC47-9962-2214859C5D37}"/>
              </a:ext>
            </a:extLst>
          </p:cNvPr>
          <p:cNvSpPr>
            <a:spLocks noGrp="1"/>
          </p:cNvSpPr>
          <p:nvPr>
            <p:ph type="title"/>
          </p:nvPr>
        </p:nvSpPr>
        <p:spPr/>
        <p:txBody>
          <a:bodyPr>
            <a:normAutofit fontScale="90000"/>
          </a:bodyPr>
          <a:lstStyle/>
          <a:p>
            <a:r>
              <a:rPr lang="en-CH" dirty="0"/>
              <a:t>A few ubiquitous predicates</a:t>
            </a:r>
          </a:p>
        </p:txBody>
      </p:sp>
      <p:graphicFrame>
        <p:nvGraphicFramePr>
          <p:cNvPr id="4" name="Table 4">
            <a:extLst>
              <a:ext uri="{FF2B5EF4-FFF2-40B4-BE49-F238E27FC236}">
                <a16:creationId xmlns:a16="http://schemas.microsoft.com/office/drawing/2014/main" id="{0C50CDE5-6D1D-024A-AD79-0790A799F2EE}"/>
              </a:ext>
            </a:extLst>
          </p:cNvPr>
          <p:cNvGraphicFramePr>
            <a:graphicFrameLocks noGrp="1"/>
          </p:cNvGraphicFramePr>
          <p:nvPr>
            <p:ph idx="1"/>
            <p:extLst>
              <p:ext uri="{D42A27DB-BD31-4B8C-83A1-F6EECF244321}">
                <p14:modId xmlns:p14="http://schemas.microsoft.com/office/powerpoint/2010/main" val="4007983894"/>
              </p:ext>
            </p:extLst>
          </p:nvPr>
        </p:nvGraphicFramePr>
        <p:xfrm>
          <a:off x="503238" y="1439862"/>
          <a:ext cx="8101011" cy="3513139"/>
        </p:xfrm>
        <a:graphic>
          <a:graphicData uri="http://schemas.openxmlformats.org/drawingml/2006/table">
            <a:tbl>
              <a:tblPr firstRow="1" bandRow="1">
                <a:tableStyleId>{5C22544A-7EE6-4342-B048-85BDC9FD1C3A}</a:tableStyleId>
              </a:tblPr>
              <a:tblGrid>
                <a:gridCol w="2011362">
                  <a:extLst>
                    <a:ext uri="{9D8B030D-6E8A-4147-A177-3AD203B41FA5}">
                      <a16:colId xmlns:a16="http://schemas.microsoft.com/office/drawing/2014/main" val="848231208"/>
                    </a:ext>
                  </a:extLst>
                </a:gridCol>
                <a:gridCol w="1828800">
                  <a:extLst>
                    <a:ext uri="{9D8B030D-6E8A-4147-A177-3AD203B41FA5}">
                      <a16:colId xmlns:a16="http://schemas.microsoft.com/office/drawing/2014/main" val="357756203"/>
                    </a:ext>
                  </a:extLst>
                </a:gridCol>
                <a:gridCol w="4260849">
                  <a:extLst>
                    <a:ext uri="{9D8B030D-6E8A-4147-A177-3AD203B41FA5}">
                      <a16:colId xmlns:a16="http://schemas.microsoft.com/office/drawing/2014/main" val="3920963972"/>
                    </a:ext>
                  </a:extLst>
                </a:gridCol>
              </a:tblGrid>
              <a:tr h="443701">
                <a:tc>
                  <a:txBody>
                    <a:bodyPr/>
                    <a:lstStyle/>
                    <a:p>
                      <a:pPr algn="ctr"/>
                      <a:r>
                        <a:rPr lang="en-CH" dirty="0"/>
                        <a:t>predicate</a:t>
                      </a:r>
                    </a:p>
                  </a:txBody>
                  <a:tcPr/>
                </a:tc>
                <a:tc>
                  <a:txBody>
                    <a:bodyPr/>
                    <a:lstStyle/>
                    <a:p>
                      <a:pPr algn="ctr"/>
                      <a:r>
                        <a:rPr lang="en-CH" dirty="0"/>
                        <a:t>object type</a:t>
                      </a:r>
                    </a:p>
                  </a:txBody>
                  <a:tcPr/>
                </a:tc>
                <a:tc>
                  <a:txBody>
                    <a:bodyPr/>
                    <a:lstStyle/>
                    <a:p>
                      <a:pPr algn="ctr"/>
                      <a:r>
                        <a:rPr lang="en-CH" dirty="0"/>
                        <a:t>comment</a:t>
                      </a:r>
                    </a:p>
                  </a:txBody>
                  <a:tcPr/>
                </a:tc>
                <a:extLst>
                  <a:ext uri="{0D108BD9-81ED-4DB2-BD59-A6C34878D82A}">
                    <a16:rowId xmlns:a16="http://schemas.microsoft.com/office/drawing/2014/main" val="1297222687"/>
                  </a:ext>
                </a:extLst>
              </a:tr>
              <a:tr h="1094057">
                <a:tc>
                  <a:txBody>
                    <a:bodyPr/>
                    <a:lstStyle/>
                    <a:p>
                      <a:pPr algn="ctr"/>
                      <a:r>
                        <a:rPr lang="en-CH" dirty="0"/>
                        <a:t>rdf:type</a:t>
                      </a:r>
                    </a:p>
                  </a:txBody>
                  <a:tcPr anchor="ctr"/>
                </a:tc>
                <a:tc>
                  <a:txBody>
                    <a:bodyPr/>
                    <a:lstStyle/>
                    <a:p>
                      <a:pPr algn="ctr"/>
                      <a:r>
                        <a:rPr lang="en-CH" dirty="0"/>
                        <a:t>class IRI</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H" dirty="0"/>
                        <a:t>usually abreviated with '</a:t>
                      </a:r>
                      <a:r>
                        <a:rPr lang="en-CH" b="0" i="0" dirty="0"/>
                        <a:t>a</a:t>
                      </a:r>
                      <a:r>
                        <a:rPr lang="en-CH" dirty="0"/>
                        <a:t>' in Turtle</a:t>
                      </a:r>
                    </a:p>
                    <a:p>
                      <a:pPr marL="285750" indent="-285750">
                        <a:buFont typeface="Arial" panose="020B0604020202020204" pitchFamily="34" charset="0"/>
                        <a:buChar char="•"/>
                      </a:pPr>
                      <a:r>
                        <a:rPr lang="en-CH" dirty="0"/>
                        <a:t>every IRI should belong to a class</a:t>
                      </a:r>
                    </a:p>
                    <a:p>
                      <a:pPr marL="285750" indent="-285750">
                        <a:buFont typeface="Arial" panose="020B0604020202020204" pitchFamily="34" charset="0"/>
                        <a:buChar char="•"/>
                      </a:pPr>
                      <a:r>
                        <a:rPr lang="en-CH" dirty="0"/>
                        <a:t>multiple types are permitted</a:t>
                      </a:r>
                    </a:p>
                  </a:txBody>
                  <a:tcPr anchor="ctr"/>
                </a:tc>
                <a:extLst>
                  <a:ext uri="{0D108BD9-81ED-4DB2-BD59-A6C34878D82A}">
                    <a16:rowId xmlns:a16="http://schemas.microsoft.com/office/drawing/2014/main" val="1923472905"/>
                  </a:ext>
                </a:extLst>
              </a:tr>
              <a:tr h="765840">
                <a:tc>
                  <a:txBody>
                    <a:bodyPr/>
                    <a:lstStyle/>
                    <a:p>
                      <a:pPr algn="ctr"/>
                      <a:r>
                        <a:rPr lang="en-CH" b="0" i="0" dirty="0"/>
                        <a:t>rdfs:label</a:t>
                      </a:r>
                    </a:p>
                  </a:txBody>
                  <a:tcPr anchor="ctr"/>
                </a:tc>
                <a:tc>
                  <a:txBody>
                    <a:bodyPr/>
                    <a:lstStyle/>
                    <a:p>
                      <a:pPr algn="ctr"/>
                      <a:r>
                        <a:rPr lang="en-CH" dirty="0"/>
                        <a:t>string literal</a:t>
                      </a:r>
                    </a:p>
                  </a:txBody>
                  <a:tcPr anchor="ctr"/>
                </a:tc>
                <a:tc>
                  <a:txBody>
                    <a:bodyPr/>
                    <a:lstStyle/>
                    <a:p>
                      <a:pPr marL="285750" indent="-285750">
                        <a:buFont typeface="Arial" panose="020B0604020202020204" pitchFamily="34" charset="0"/>
                        <a:buChar char="•"/>
                      </a:pPr>
                      <a:r>
                        <a:rPr lang="en-CH" dirty="0"/>
                        <a:t>should be short</a:t>
                      </a:r>
                    </a:p>
                    <a:p>
                      <a:pPr marL="285750" indent="-285750">
                        <a:buFont typeface="Arial" panose="020B0604020202020204" pitchFamily="34" charset="0"/>
                        <a:buChar char="•"/>
                      </a:pPr>
                      <a:r>
                        <a:rPr lang="en-CH" dirty="0"/>
                        <a:t>should have a unique value</a:t>
                      </a:r>
                    </a:p>
                  </a:txBody>
                  <a:tcPr anchor="ctr"/>
                </a:tc>
                <a:extLst>
                  <a:ext uri="{0D108BD9-81ED-4DB2-BD59-A6C34878D82A}">
                    <a16:rowId xmlns:a16="http://schemas.microsoft.com/office/drawing/2014/main" val="2885510908"/>
                  </a:ext>
                </a:extLst>
              </a:tr>
              <a:tr h="443701">
                <a:tc>
                  <a:txBody>
                    <a:bodyPr/>
                    <a:lstStyle/>
                    <a:p>
                      <a:pPr algn="ctr"/>
                      <a:r>
                        <a:rPr lang="en-CH" dirty="0"/>
                        <a:t>rdfs:comment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dirty="0"/>
                        <a:t>string literal</a:t>
                      </a:r>
                    </a:p>
                  </a:txBody>
                  <a:tcPr anchor="ctr"/>
                </a:tc>
                <a:tc>
                  <a:txBody>
                    <a:bodyPr/>
                    <a:lstStyle/>
                    <a:p>
                      <a:pPr marL="285750" indent="-285750">
                        <a:buFont typeface="Arial" panose="020B0604020202020204" pitchFamily="34" charset="0"/>
                        <a:buChar char="•"/>
                      </a:pPr>
                      <a:r>
                        <a:rPr lang="en-CH" dirty="0"/>
                        <a:t>should be more descriptive than label</a:t>
                      </a:r>
                    </a:p>
                  </a:txBody>
                  <a:tcPr anchor="ctr"/>
                </a:tc>
                <a:extLst>
                  <a:ext uri="{0D108BD9-81ED-4DB2-BD59-A6C34878D82A}">
                    <a16:rowId xmlns:a16="http://schemas.microsoft.com/office/drawing/2014/main" val="2351591565"/>
                  </a:ext>
                </a:extLst>
              </a:tr>
              <a:tr h="765840">
                <a:tc>
                  <a:txBody>
                    <a:bodyPr/>
                    <a:lstStyle/>
                    <a:p>
                      <a:pPr algn="ctr"/>
                      <a:r>
                        <a:rPr lang="en-CH" dirty="0"/>
                        <a:t>foaf:depiction</a:t>
                      </a:r>
                    </a:p>
                  </a:txBody>
                  <a:tcPr anchor="ctr"/>
                </a:tc>
                <a:tc>
                  <a:txBody>
                    <a:bodyPr/>
                    <a:lstStyle/>
                    <a:p>
                      <a:pPr algn="ctr"/>
                      <a:r>
                        <a:rPr lang="en-CH" dirty="0"/>
                        <a:t>image URL</a:t>
                      </a:r>
                    </a:p>
                  </a:txBody>
                  <a:tcPr anchor="ctr"/>
                </a:tc>
                <a:tc>
                  <a:txBody>
                    <a:bodyPr/>
                    <a:lstStyle/>
                    <a:p>
                      <a:pPr marL="285750" indent="-285750">
                        <a:buFont typeface="Arial" panose="020B0604020202020204" pitchFamily="34" charset="0"/>
                        <a:buChar char="•"/>
                      </a:pPr>
                      <a:r>
                        <a:rPr lang="en-CH" dirty="0"/>
                        <a:t>used by graphdb-workbench to identify images</a:t>
                      </a:r>
                    </a:p>
                  </a:txBody>
                  <a:tcPr anchor="ctr"/>
                </a:tc>
                <a:extLst>
                  <a:ext uri="{0D108BD9-81ED-4DB2-BD59-A6C34878D82A}">
                    <a16:rowId xmlns:a16="http://schemas.microsoft.com/office/drawing/2014/main" val="3002417988"/>
                  </a:ext>
                </a:extLst>
              </a:tr>
            </a:tbl>
          </a:graphicData>
        </a:graphic>
      </p:graphicFrame>
    </p:spTree>
    <p:extLst>
      <p:ext uri="{BB962C8B-B14F-4D97-AF65-F5344CB8AC3E}">
        <p14:creationId xmlns:p14="http://schemas.microsoft.com/office/powerpoint/2010/main" val="398853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1623-EEB6-5A47-B827-B5F4C870F66A}"/>
              </a:ext>
            </a:extLst>
          </p:cNvPr>
          <p:cNvSpPr>
            <a:spLocks noGrp="1"/>
          </p:cNvSpPr>
          <p:nvPr>
            <p:ph type="title"/>
          </p:nvPr>
        </p:nvSpPr>
        <p:spPr/>
        <p:txBody>
          <a:bodyPr>
            <a:noAutofit/>
          </a:bodyPr>
          <a:lstStyle/>
          <a:p>
            <a:r>
              <a:rPr lang="en-CH" dirty="0"/>
              <a:t>GraphDB – an RDF store and GUI</a:t>
            </a:r>
          </a:p>
        </p:txBody>
      </p:sp>
      <p:pic>
        <p:nvPicPr>
          <p:cNvPr id="5" name="Content Placeholder 4">
            <a:extLst>
              <a:ext uri="{FF2B5EF4-FFF2-40B4-BE49-F238E27FC236}">
                <a16:creationId xmlns:a16="http://schemas.microsoft.com/office/drawing/2014/main" id="{C77CF95F-35EF-F84D-B285-610E68DA779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986"/>
          <a:stretch/>
        </p:blipFill>
        <p:spPr>
          <a:xfrm>
            <a:off x="693043" y="1155700"/>
            <a:ext cx="3229780" cy="3059113"/>
          </a:xfrm>
          <a:ln>
            <a:solidFill>
              <a:schemeClr val="accent6"/>
            </a:solidFill>
          </a:ln>
          <a:effectLst>
            <a:outerShdw blurRad="50800" dist="38100" dir="2700000" algn="tl" rotWithShape="0">
              <a:prstClr val="black">
                <a:alpha val="40000"/>
              </a:prstClr>
            </a:outerShdw>
          </a:effectLst>
        </p:spPr>
      </p:pic>
      <p:graphicFrame>
        <p:nvGraphicFramePr>
          <p:cNvPr id="6" name="Table 6">
            <a:extLst>
              <a:ext uri="{FF2B5EF4-FFF2-40B4-BE49-F238E27FC236}">
                <a16:creationId xmlns:a16="http://schemas.microsoft.com/office/drawing/2014/main" id="{88DF5477-A557-E54D-AC16-F77095B8EB02}"/>
              </a:ext>
            </a:extLst>
          </p:cNvPr>
          <p:cNvGraphicFramePr>
            <a:graphicFrameLocks noGrp="1"/>
          </p:cNvGraphicFramePr>
          <p:nvPr/>
        </p:nvGraphicFramePr>
        <p:xfrm>
          <a:off x="4514538" y="1143000"/>
          <a:ext cx="4400862" cy="1981200"/>
        </p:xfrm>
        <a:graphic>
          <a:graphicData uri="http://schemas.openxmlformats.org/drawingml/2006/table">
            <a:tbl>
              <a:tblPr firstRow="1" bandRow="1">
                <a:tableStyleId>{8A107856-5554-42FB-B03E-39F5DBC370BA}</a:tableStyleId>
              </a:tblPr>
              <a:tblGrid>
                <a:gridCol w="1964670">
                  <a:extLst>
                    <a:ext uri="{9D8B030D-6E8A-4147-A177-3AD203B41FA5}">
                      <a16:colId xmlns:a16="http://schemas.microsoft.com/office/drawing/2014/main" val="3529050823"/>
                    </a:ext>
                  </a:extLst>
                </a:gridCol>
                <a:gridCol w="2436192">
                  <a:extLst>
                    <a:ext uri="{9D8B030D-6E8A-4147-A177-3AD203B41FA5}">
                      <a16:colId xmlns:a16="http://schemas.microsoft.com/office/drawing/2014/main" val="3991545289"/>
                    </a:ext>
                  </a:extLst>
                </a:gridCol>
              </a:tblGrid>
              <a:tr h="396240">
                <a:tc>
                  <a:txBody>
                    <a:bodyPr/>
                    <a:lstStyle/>
                    <a:p>
                      <a:pPr algn="ctr"/>
                      <a:r>
                        <a:rPr lang="en-CH" sz="1600" b="1" dirty="0"/>
                        <a:t>graphdb-workbench</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CH" sz="1600" b="0" dirty="0"/>
                        <a:t>Web interface (React JS, open source on GitHub)</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0071020"/>
                  </a:ext>
                </a:extLst>
              </a:tr>
              <a:tr h="396240">
                <a:tc>
                  <a:txBody>
                    <a:bodyPr/>
                    <a:lstStyle/>
                    <a:p>
                      <a:pPr algn="ctr"/>
                      <a:r>
                        <a:rPr lang="en-CH" sz="1600" b="1" dirty="0"/>
                        <a:t>web server </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CH" sz="1600" dirty="0"/>
                        <a:t>RDF4J (open source Java AFAIK)</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88152034"/>
                  </a:ext>
                </a:extLst>
              </a:tr>
              <a:tr h="396240">
                <a:tc>
                  <a:txBody>
                    <a:bodyPr/>
                    <a:lstStyle/>
                    <a:p>
                      <a:pPr algn="ctr"/>
                      <a:r>
                        <a:rPr lang="en-CH" sz="1600" b="1" dirty="0"/>
                        <a:t>"GraphDB Sail"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CH" sz="1600" dirty="0"/>
                        <a:t>Proprietary database engine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85713216"/>
                  </a:ext>
                </a:extLst>
              </a:tr>
            </a:tbl>
          </a:graphicData>
        </a:graphic>
      </p:graphicFrame>
      <p:sp>
        <p:nvSpPr>
          <p:cNvPr id="3" name="TextBox 2">
            <a:extLst>
              <a:ext uri="{FF2B5EF4-FFF2-40B4-BE49-F238E27FC236}">
                <a16:creationId xmlns:a16="http://schemas.microsoft.com/office/drawing/2014/main" id="{5F28E8E9-7653-4440-AB44-0986AD25FBFC}"/>
              </a:ext>
            </a:extLst>
          </p:cNvPr>
          <p:cNvSpPr txBox="1"/>
          <p:nvPr/>
        </p:nvSpPr>
        <p:spPr>
          <a:xfrm>
            <a:off x="533400" y="4495800"/>
            <a:ext cx="3650150" cy="2523768"/>
          </a:xfrm>
          <a:prstGeom prst="rect">
            <a:avLst/>
          </a:prstGeom>
          <a:noFill/>
          <a:effectLst/>
        </p:spPr>
        <p:txBody>
          <a:bodyPr wrap="square" lIns="0" tIns="0" rIns="0" bIns="0" rtlCol="0">
            <a:spAutoFit/>
          </a:bodyPr>
          <a:lstStyle/>
          <a:p>
            <a:r>
              <a:rPr lang="en-CH" b="1" dirty="0"/>
              <a:t>Pros</a:t>
            </a:r>
            <a:r>
              <a:rPr lang="en-CH" dirty="0"/>
              <a:t>:</a:t>
            </a:r>
          </a:p>
          <a:p>
            <a:pPr marL="285750" indent="-285750" algn="just">
              <a:buFont typeface="Arial" panose="020B0604020202020204" pitchFamily="34" charset="0"/>
              <a:buChar char="•"/>
            </a:pPr>
            <a:r>
              <a:rPr lang="en-CH" sz="1600" dirty="0"/>
              <a:t>GraphDB is easy to install as a standalone application and is running anywhere in any browser</a:t>
            </a:r>
          </a:p>
          <a:p>
            <a:pPr marL="285750" indent="-285750" algn="just">
              <a:buFont typeface="Arial" panose="020B0604020202020204" pitchFamily="34" charset="0"/>
              <a:buChar char="•"/>
            </a:pPr>
            <a:r>
              <a:rPr lang="en-CH" sz="1600" dirty="0"/>
              <a:t>The database engine is very performant on "not too large" dataset</a:t>
            </a:r>
          </a:p>
          <a:p>
            <a:pPr marL="285750" indent="-285750" algn="just">
              <a:buFont typeface="Arial" panose="020B0604020202020204" pitchFamily="34" charset="0"/>
              <a:buChar char="•"/>
            </a:pPr>
            <a:r>
              <a:rPr lang="en-CH" sz="1600" dirty="0"/>
              <a:t>The GUI make it usable by people with little knowledge of RDF and SPARQL</a:t>
            </a:r>
          </a:p>
          <a:p>
            <a:pPr marL="285750" indent="-285750">
              <a:buFont typeface="Arial" panose="020B0604020202020204" pitchFamily="34" charset="0"/>
              <a:buChar char="•"/>
            </a:pPr>
            <a:endParaRPr lang="en-CH" dirty="0"/>
          </a:p>
        </p:txBody>
      </p:sp>
      <p:grpSp>
        <p:nvGrpSpPr>
          <p:cNvPr id="11" name="Group 10">
            <a:extLst>
              <a:ext uri="{FF2B5EF4-FFF2-40B4-BE49-F238E27FC236}">
                <a16:creationId xmlns:a16="http://schemas.microsoft.com/office/drawing/2014/main" id="{38B76B17-12E5-3A47-97F0-CD47DCB09F92}"/>
              </a:ext>
            </a:extLst>
          </p:cNvPr>
          <p:cNvGrpSpPr/>
          <p:nvPr/>
        </p:nvGrpSpPr>
        <p:grpSpPr>
          <a:xfrm>
            <a:off x="4590738" y="3429000"/>
            <a:ext cx="4400862" cy="1723549"/>
            <a:chOff x="4590738" y="3429000"/>
            <a:chExt cx="4400862" cy="1723549"/>
          </a:xfrm>
        </p:grpSpPr>
        <p:grpSp>
          <p:nvGrpSpPr>
            <p:cNvPr id="4" name="Group 3">
              <a:extLst>
                <a:ext uri="{FF2B5EF4-FFF2-40B4-BE49-F238E27FC236}">
                  <a16:creationId xmlns:a16="http://schemas.microsoft.com/office/drawing/2014/main" id="{38D2DC85-DE0C-3649-B3FB-95F5870839C4}"/>
                </a:ext>
              </a:extLst>
            </p:cNvPr>
            <p:cNvGrpSpPr/>
            <p:nvPr/>
          </p:nvGrpSpPr>
          <p:grpSpPr>
            <a:xfrm>
              <a:off x="4590738" y="3429000"/>
              <a:ext cx="4400862" cy="1723549"/>
              <a:chOff x="4590738" y="4132927"/>
              <a:chExt cx="4400862" cy="1723549"/>
            </a:xfrm>
          </p:grpSpPr>
          <p:sp>
            <p:nvSpPr>
              <p:cNvPr id="7" name="TextBox 6">
                <a:extLst>
                  <a:ext uri="{FF2B5EF4-FFF2-40B4-BE49-F238E27FC236}">
                    <a16:creationId xmlns:a16="http://schemas.microsoft.com/office/drawing/2014/main" id="{F509C428-353E-6F4B-9AEC-1F612A9E8165}"/>
                  </a:ext>
                </a:extLst>
              </p:cNvPr>
              <p:cNvSpPr txBox="1"/>
              <p:nvPr/>
            </p:nvSpPr>
            <p:spPr>
              <a:xfrm>
                <a:off x="4590738" y="4132927"/>
                <a:ext cx="4400862" cy="1723549"/>
              </a:xfrm>
              <a:prstGeom prst="rect">
                <a:avLst/>
              </a:prstGeom>
              <a:noFill/>
            </p:spPr>
            <p:txBody>
              <a:bodyPr wrap="square" lIns="0" tIns="0" rIns="0" bIns="0" rtlCol="0">
                <a:spAutoFit/>
              </a:bodyPr>
              <a:lstStyle/>
              <a:p>
                <a:pPr algn="ctr"/>
                <a:r>
                  <a:rPr lang="en-CH" sz="2200" dirty="0">
                    <a:solidFill>
                      <a:schemeClr val="accent6"/>
                    </a:solidFill>
                    <a:effectLst>
                      <a:outerShdw blurRad="38100" dist="12700" dir="2700000" algn="ctr" rotWithShape="0">
                        <a:srgbClr val="000000">
                          <a:alpha val="50000"/>
                        </a:srgbClr>
                      </a:outerShdw>
                    </a:effectLst>
                  </a:rPr>
                  <a:t>setup_graphdb.py</a:t>
                </a:r>
              </a:p>
              <a:p>
                <a:pPr algn="ctr"/>
                <a:endParaRPr lang="en-CH" dirty="0">
                  <a:solidFill>
                    <a:schemeClr val="accent6"/>
                  </a:solidFill>
                  <a:effectLst>
                    <a:outerShdw blurRad="38100" dist="12700" dir="2700000" algn="ctr" rotWithShape="0">
                      <a:srgbClr val="000000">
                        <a:alpha val="50000"/>
                      </a:srgbClr>
                    </a:outerShdw>
                  </a:effectLst>
                </a:endParaRPr>
              </a:p>
              <a:p>
                <a:pPr algn="just"/>
                <a:r>
                  <a:rPr lang="en-CH" dirty="0"/>
                  <a:t>Ia command line tool to deploy a GraphDB instance with the current Sinergia repository  </a:t>
                </a:r>
              </a:p>
              <a:p>
                <a:endParaRPr lang="en-CH" dirty="0"/>
              </a:p>
            </p:txBody>
          </p:sp>
          <p:pic>
            <p:nvPicPr>
              <p:cNvPr id="8" name="Picture 7">
                <a:extLst>
                  <a:ext uri="{FF2B5EF4-FFF2-40B4-BE49-F238E27FC236}">
                    <a16:creationId xmlns:a16="http://schemas.microsoft.com/office/drawing/2014/main" id="{E95FF083-582D-B445-AB47-18D8270A8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5352128"/>
                <a:ext cx="319367" cy="264841"/>
              </a:xfrm>
              <a:prstGeom prst="rect">
                <a:avLst/>
              </a:prstGeom>
            </p:spPr>
          </p:pic>
        </p:grpSp>
        <p:pic>
          <p:nvPicPr>
            <p:cNvPr id="9" name="Picture 8">
              <a:extLst>
                <a:ext uri="{FF2B5EF4-FFF2-40B4-BE49-F238E27FC236}">
                  <a16:creationId xmlns:a16="http://schemas.microsoft.com/office/drawing/2014/main" id="{63583046-120A-6A40-BE60-80566F342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755" y="4648201"/>
              <a:ext cx="319367" cy="264841"/>
            </a:xfrm>
            <a:prstGeom prst="rect">
              <a:avLst/>
            </a:prstGeom>
          </p:spPr>
        </p:pic>
        <p:pic>
          <p:nvPicPr>
            <p:cNvPr id="10" name="Picture 9">
              <a:extLst>
                <a:ext uri="{FF2B5EF4-FFF2-40B4-BE49-F238E27FC236}">
                  <a16:creationId xmlns:a16="http://schemas.microsoft.com/office/drawing/2014/main" id="{077BF4A2-A312-AA4F-9435-A8CEA0024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6833" y="4648200"/>
              <a:ext cx="319367" cy="264841"/>
            </a:xfrm>
            <a:prstGeom prst="rect">
              <a:avLst/>
            </a:prstGeom>
          </p:spPr>
        </p:pic>
      </p:grpSp>
      <p:sp>
        <p:nvSpPr>
          <p:cNvPr id="12" name="TextBox 11">
            <a:extLst>
              <a:ext uri="{FF2B5EF4-FFF2-40B4-BE49-F238E27FC236}">
                <a16:creationId xmlns:a16="http://schemas.microsoft.com/office/drawing/2014/main" id="{BCB7A25F-AACE-B643-B220-699A9CF5B56E}"/>
              </a:ext>
            </a:extLst>
          </p:cNvPr>
          <p:cNvSpPr txBox="1"/>
          <p:nvPr/>
        </p:nvSpPr>
        <p:spPr>
          <a:xfrm>
            <a:off x="4572000" y="5109071"/>
            <a:ext cx="4400862" cy="1938992"/>
          </a:xfrm>
          <a:prstGeom prst="rect">
            <a:avLst/>
          </a:prstGeom>
          <a:noFill/>
        </p:spPr>
        <p:txBody>
          <a:bodyPr wrap="square" lIns="0" tIns="0" rIns="0" bIns="0" rtlCol="0">
            <a:spAutoFit/>
          </a:bodyPr>
          <a:lstStyle/>
          <a:p>
            <a:r>
              <a:rPr lang="en-CH" b="1" dirty="0"/>
              <a:t>Cons</a:t>
            </a:r>
            <a:r>
              <a:rPr lang="en-CH" dirty="0"/>
              <a:t>:</a:t>
            </a:r>
          </a:p>
          <a:p>
            <a:pPr marL="285750" indent="-285750" algn="just">
              <a:buFont typeface="Arial" panose="020B0604020202020204" pitchFamily="34" charset="0"/>
              <a:buChar char="•"/>
            </a:pPr>
            <a:r>
              <a:rPr lang="en-CH" dirty="0"/>
              <a:t>The graphdb-workbench is a little buggy and a pain to deal with script-wise. </a:t>
            </a:r>
          </a:p>
          <a:p>
            <a:pPr marL="285750" indent="-285750" algn="just">
              <a:buFont typeface="Arial" panose="020B0604020202020204" pitchFamily="34" charset="0"/>
              <a:buChar char="•"/>
            </a:pPr>
            <a:r>
              <a:rPr lang="en-CH" dirty="0"/>
              <a:t>Visual graphs are hard to parametrize.</a:t>
            </a:r>
          </a:p>
          <a:p>
            <a:pPr marL="285750" indent="-285750" algn="just">
              <a:buFont typeface="Arial" panose="020B0604020202020204" pitchFamily="34" charset="0"/>
              <a:buChar char="•"/>
            </a:pPr>
            <a:r>
              <a:rPr lang="en-CH" dirty="0"/>
              <a:t>GraphDB free edition does not allow more than two simultaneous queries.</a:t>
            </a:r>
          </a:p>
          <a:p>
            <a:endParaRPr lang="en-CH"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1167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CA44-22FA-0344-A4F8-72CE09DDD111}"/>
              </a:ext>
            </a:extLst>
          </p:cNvPr>
          <p:cNvSpPr>
            <a:spLocks noGrp="1"/>
          </p:cNvSpPr>
          <p:nvPr>
            <p:ph type="title"/>
          </p:nvPr>
        </p:nvSpPr>
        <p:spPr/>
        <p:txBody>
          <a:bodyPr>
            <a:normAutofit fontScale="90000"/>
          </a:bodyPr>
          <a:lstStyle/>
          <a:p>
            <a:r>
              <a:rPr lang="en-GB" dirty="0"/>
              <a:t>L</a:t>
            </a:r>
            <a:r>
              <a:rPr lang="en-CH" dirty="0"/>
              <a:t>ogin to https://www.sinergiawolfender.org</a:t>
            </a:r>
          </a:p>
        </p:txBody>
      </p:sp>
      <p:sp>
        <p:nvSpPr>
          <p:cNvPr id="3" name="Content Placeholder 2">
            <a:extLst>
              <a:ext uri="{FF2B5EF4-FFF2-40B4-BE49-F238E27FC236}">
                <a16:creationId xmlns:a16="http://schemas.microsoft.com/office/drawing/2014/main" id="{356CC566-A469-F046-8333-D196139CDCA0}"/>
              </a:ext>
            </a:extLst>
          </p:cNvPr>
          <p:cNvSpPr>
            <a:spLocks noGrp="1"/>
          </p:cNvSpPr>
          <p:nvPr>
            <p:ph idx="1"/>
          </p:nvPr>
        </p:nvSpPr>
        <p:spPr/>
        <p:txBody>
          <a:bodyPr/>
          <a:lstStyle/>
          <a:p>
            <a:pPr>
              <a:spcBef>
                <a:spcPts val="600"/>
              </a:spcBef>
            </a:pPr>
            <a:r>
              <a:rPr lang="en-GB" sz="1800" dirty="0">
                <a:effectLst/>
                <a:latin typeface="Courier" pitchFamily="2" charset="0"/>
              </a:rPr>
              <a:t>		</a:t>
            </a:r>
            <a:r>
              <a:rPr lang="en-GB" sz="1800" dirty="0">
                <a:effectLst/>
                <a:latin typeface="+mn-lt"/>
              </a:rPr>
              <a:t>U</a:t>
            </a:r>
            <a:r>
              <a:rPr lang="en-CH" sz="1800" dirty="0">
                <a:effectLst/>
                <a:latin typeface="+mn-lt"/>
              </a:rPr>
              <a:t>sername: </a:t>
            </a:r>
            <a:r>
              <a:rPr lang="en-CH" sz="1800" dirty="0">
                <a:effectLst/>
              </a:rPr>
              <a:t>	</a:t>
            </a:r>
            <a:r>
              <a:rPr lang="en-CH" sz="1800" b="1" dirty="0">
                <a:solidFill>
                  <a:srgbClr val="0432FF"/>
                </a:solidFill>
                <a:effectLst/>
                <a:latin typeface="Courier New" panose="02070309020205020404" pitchFamily="49" charset="0"/>
                <a:cs typeface="Courier New" panose="02070309020205020404" pitchFamily="49" charset="0"/>
              </a:rPr>
              <a:t>sinwolf</a:t>
            </a:r>
          </a:p>
          <a:p>
            <a:pPr>
              <a:spcBef>
                <a:spcPts val="600"/>
              </a:spcBef>
            </a:pPr>
            <a:r>
              <a:rPr lang="en-CH" sz="1800" dirty="0">
                <a:effectLst/>
              </a:rPr>
              <a:t>		</a:t>
            </a:r>
            <a:r>
              <a:rPr lang="en-CH" sz="1800" dirty="0">
                <a:effectLst/>
                <a:latin typeface="+mn-lt"/>
              </a:rPr>
              <a:t>Password: </a:t>
            </a:r>
            <a:r>
              <a:rPr lang="en-CH" sz="1800" dirty="0">
                <a:effectLst/>
              </a:rPr>
              <a:t>	</a:t>
            </a:r>
            <a:r>
              <a:rPr lang="en-CH" sz="1800" b="1" dirty="0">
                <a:solidFill>
                  <a:srgbClr val="0432FF"/>
                </a:solidFill>
                <a:effectLst/>
                <a:latin typeface="Courier New" panose="02070309020205020404" pitchFamily="49" charset="0"/>
                <a:cs typeface="Courier New" panose="02070309020205020404" pitchFamily="49" charset="0"/>
              </a:rPr>
              <a:t>sinwolf6789</a:t>
            </a:r>
          </a:p>
          <a:p>
            <a:endParaRPr lang="en-CH" sz="1800" dirty="0">
              <a:effectLst/>
            </a:endParaRPr>
          </a:p>
          <a:p>
            <a:r>
              <a:rPr lang="en-CH" sz="2000" i="1" dirty="0">
                <a:effectLst/>
              </a:rPr>
              <a:t>Nota Bene</a:t>
            </a:r>
            <a:r>
              <a:rPr lang="en-CH" sz="2000" dirty="0">
                <a:effectLst/>
              </a:rPr>
              <a:t>:</a:t>
            </a:r>
          </a:p>
          <a:p>
            <a:pPr marL="285750" indent="-285750">
              <a:buFont typeface="Arial" panose="020B0604020202020204" pitchFamily="34" charset="0"/>
              <a:buChar char="•"/>
            </a:pPr>
            <a:r>
              <a:rPr lang="en-CH" sz="2000" dirty="0">
                <a:effectLst/>
              </a:rPr>
              <a:t>The authentication on the web site relies on a cookie.</a:t>
            </a:r>
          </a:p>
          <a:p>
            <a:pPr marL="285750" indent="-285750">
              <a:buFont typeface="Arial" panose="020B0604020202020204" pitchFamily="34" charset="0"/>
              <a:buChar char="•"/>
            </a:pPr>
            <a:r>
              <a:rPr lang="en-CH" sz="2000" dirty="0">
                <a:effectLst/>
              </a:rPr>
              <a:t>The</a:t>
            </a:r>
            <a:r>
              <a:rPr lang="en-CH" sz="2000" b="1" dirty="0">
                <a:effectLst/>
                <a:latin typeface="Courier New" panose="02070309020205020404" pitchFamily="49" charset="0"/>
                <a:cs typeface="Courier New" panose="02070309020205020404" pitchFamily="49" charset="0"/>
              </a:rPr>
              <a:t> SinergiaWolfender </a:t>
            </a:r>
            <a:r>
              <a:rPr lang="en-CH" sz="2000" dirty="0">
                <a:effectLst/>
              </a:rPr>
              <a:t>repository within GraphDB is accessible read-only (once logged on https://www.sinergiawolfender.org). There is no need to log in again within GraphDB.</a:t>
            </a:r>
          </a:p>
          <a:p>
            <a:pPr marL="285750" indent="-285750">
              <a:buFont typeface="Arial" panose="020B0604020202020204" pitchFamily="34" charset="0"/>
              <a:buChar char="•"/>
            </a:pPr>
            <a:r>
              <a:rPr lang="en-CH" sz="2000" dirty="0">
                <a:effectLst/>
              </a:rPr>
              <a:t>There is a built-in limit of TWO queries that can be runned simulaneously in GraphDB Free. It should not be a problem as long as you avoid launching queries tagged with </a:t>
            </a:r>
            <a:r>
              <a:rPr lang="en-CH" sz="2000" b="1" dirty="0">
                <a:effectLst/>
                <a:latin typeface="Courier New" panose="02070309020205020404" pitchFamily="49" charset="0"/>
                <a:cs typeface="Courier New" panose="02070309020205020404" pitchFamily="49" charset="0"/>
              </a:rPr>
              <a:t>SLOW </a:t>
            </a:r>
            <a:r>
              <a:rPr lang="en-CH" sz="2000" dirty="0">
                <a:effectLst/>
              </a:rPr>
              <a:t>during this tutorial.</a:t>
            </a:r>
          </a:p>
        </p:txBody>
      </p:sp>
    </p:spTree>
    <p:extLst>
      <p:ext uri="{BB962C8B-B14F-4D97-AF65-F5344CB8AC3E}">
        <p14:creationId xmlns:p14="http://schemas.microsoft.com/office/powerpoint/2010/main" val="249302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CF43-2589-904E-8BB0-85F8753D6123}"/>
              </a:ext>
            </a:extLst>
          </p:cNvPr>
          <p:cNvSpPr>
            <a:spLocks noGrp="1"/>
          </p:cNvSpPr>
          <p:nvPr>
            <p:ph type="title"/>
          </p:nvPr>
        </p:nvSpPr>
        <p:spPr/>
        <p:txBody>
          <a:bodyPr>
            <a:normAutofit fontScale="90000"/>
          </a:bodyPr>
          <a:lstStyle/>
          <a:p>
            <a:r>
              <a:rPr lang="en-CH" dirty="0"/>
              <a:t>Exercise 1</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72582EB9-6B55-D54E-9533-98DCE6BCCE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219200"/>
            <a:ext cx="8101012" cy="3700059"/>
          </a:xfrm>
        </p:spPr>
      </p:pic>
      <p:sp>
        <p:nvSpPr>
          <p:cNvPr id="6" name="TextBox 5">
            <a:extLst>
              <a:ext uri="{FF2B5EF4-FFF2-40B4-BE49-F238E27FC236}">
                <a16:creationId xmlns:a16="http://schemas.microsoft.com/office/drawing/2014/main" id="{B332292C-ACC7-FC43-A778-C84F158E1739}"/>
              </a:ext>
            </a:extLst>
          </p:cNvPr>
          <p:cNvSpPr txBox="1"/>
          <p:nvPr/>
        </p:nvSpPr>
        <p:spPr>
          <a:xfrm>
            <a:off x="633000" y="5361801"/>
            <a:ext cx="7971000" cy="553998"/>
          </a:xfrm>
          <a:prstGeom prst="rect">
            <a:avLst/>
          </a:prstGeom>
          <a:noFill/>
        </p:spPr>
        <p:txBody>
          <a:bodyPr wrap="square" lIns="0" tIns="0" rIns="0" bIns="0" rtlCol="0">
            <a:spAutoFit/>
          </a:bodyPr>
          <a:lstStyle/>
          <a:p>
            <a:r>
              <a:rPr lang="en-CH" dirty="0">
                <a:effectLst>
                  <a:outerShdw blurRad="38100" dist="12700" dir="2700000" algn="ctr" rotWithShape="0">
                    <a:srgbClr val="000000">
                      <a:alpha val="50000"/>
                    </a:srgbClr>
                  </a:outerShdw>
                </a:effectLst>
              </a:rPr>
              <a:t>Question 1: Use the search field to retrieve the IRI  of lab extract VGF144_G10</a:t>
            </a:r>
          </a:p>
        </p:txBody>
      </p:sp>
    </p:spTree>
    <p:extLst>
      <p:ext uri="{BB962C8B-B14F-4D97-AF65-F5344CB8AC3E}">
        <p14:creationId xmlns:p14="http://schemas.microsoft.com/office/powerpoint/2010/main" val="213429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1ED8509F-A415-6046-B00D-A4C025FF51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 y="1295400"/>
            <a:ext cx="10162273" cy="5715000"/>
          </a:xfrm>
        </p:spPr>
      </p:pic>
      <p:sp>
        <p:nvSpPr>
          <p:cNvPr id="2" name="Title 1">
            <a:extLst>
              <a:ext uri="{FF2B5EF4-FFF2-40B4-BE49-F238E27FC236}">
                <a16:creationId xmlns:a16="http://schemas.microsoft.com/office/drawing/2014/main" id="{511EF56C-0CA5-E847-8122-344A654AB501}"/>
              </a:ext>
            </a:extLst>
          </p:cNvPr>
          <p:cNvSpPr>
            <a:spLocks noGrp="1"/>
          </p:cNvSpPr>
          <p:nvPr>
            <p:ph type="title"/>
          </p:nvPr>
        </p:nvSpPr>
        <p:spPr/>
        <p:txBody>
          <a:bodyPr>
            <a:normAutofit fontScale="90000"/>
          </a:bodyPr>
          <a:lstStyle/>
          <a:p>
            <a:endParaRPr lang="en-CH"/>
          </a:p>
        </p:txBody>
      </p:sp>
      <p:sp>
        <p:nvSpPr>
          <p:cNvPr id="13" name="Rectangle 12">
            <a:extLst>
              <a:ext uri="{FF2B5EF4-FFF2-40B4-BE49-F238E27FC236}">
                <a16:creationId xmlns:a16="http://schemas.microsoft.com/office/drawing/2014/main" id="{7CB02973-8080-D04E-AB13-9A2E8F315C9D}"/>
              </a:ext>
            </a:extLst>
          </p:cNvPr>
          <p:cNvSpPr/>
          <p:nvPr/>
        </p:nvSpPr>
        <p:spPr>
          <a:xfrm>
            <a:off x="1752600" y="1219200"/>
            <a:ext cx="2819400" cy="708092"/>
          </a:xfrm>
          <a:prstGeom prst="rect">
            <a:avLst/>
          </a:prstGeom>
          <a:noFill/>
          <a:ln>
            <a:solidFill>
              <a:srgbClr val="E30613"/>
            </a:solidFill>
          </a:ln>
          <a:effectLst/>
        </p:spPr>
        <p:style>
          <a:lnRef idx="2">
            <a:schemeClr val="accent5"/>
          </a:lnRef>
          <a:fillRef idx="1">
            <a:schemeClr val="lt1"/>
          </a:fillRef>
          <a:effectRef idx="0">
            <a:schemeClr val="accent5"/>
          </a:effectRef>
          <a:fontRef idx="minor">
            <a:schemeClr val="dk1"/>
          </a:fontRef>
        </p:style>
        <p:txBody>
          <a:bodyPr rtlCol="0" anchor="t"/>
          <a:lstStyle/>
          <a:p>
            <a:pPr algn="ctr" defTabSz="457200"/>
            <a:r>
              <a:rPr lang="en-GB" sz="2400" b="1" dirty="0">
                <a:solidFill>
                  <a:schemeClr val="accent1"/>
                </a:solidFill>
              </a:rPr>
              <a:t>r</a:t>
            </a:r>
            <a:r>
              <a:rPr lang="en-CH" sz="2400" b="1" dirty="0">
                <a:solidFill>
                  <a:schemeClr val="accent1"/>
                </a:solidFill>
              </a:rPr>
              <a:t>dfs:label</a:t>
            </a:r>
          </a:p>
        </p:txBody>
      </p:sp>
      <p:sp>
        <p:nvSpPr>
          <p:cNvPr id="14" name="Rectangle 13">
            <a:extLst>
              <a:ext uri="{FF2B5EF4-FFF2-40B4-BE49-F238E27FC236}">
                <a16:creationId xmlns:a16="http://schemas.microsoft.com/office/drawing/2014/main" id="{1DE7F018-704F-014E-B4FA-012CA04834F8}"/>
              </a:ext>
            </a:extLst>
          </p:cNvPr>
          <p:cNvSpPr/>
          <p:nvPr/>
        </p:nvSpPr>
        <p:spPr>
          <a:xfrm rot="16200000">
            <a:off x="457201" y="4038599"/>
            <a:ext cx="3962401" cy="1981200"/>
          </a:xfrm>
          <a:prstGeom prst="rect">
            <a:avLst/>
          </a:prstGeom>
          <a:noFill/>
          <a:ln>
            <a:solidFill>
              <a:srgbClr val="0432FF"/>
            </a:solidFill>
          </a:ln>
          <a:effectLst/>
        </p:spPr>
        <p:style>
          <a:lnRef idx="2">
            <a:schemeClr val="accent5"/>
          </a:lnRef>
          <a:fillRef idx="1">
            <a:schemeClr val="lt1"/>
          </a:fillRef>
          <a:effectRef idx="0">
            <a:schemeClr val="accent5"/>
          </a:effectRef>
          <a:fontRef idx="minor">
            <a:schemeClr val="dk1"/>
          </a:fontRef>
        </p:style>
        <p:txBody>
          <a:bodyPr rtlCol="0" anchor="t"/>
          <a:lstStyle/>
          <a:p>
            <a:pPr algn="ctr" defTabSz="457200"/>
            <a:r>
              <a:rPr lang="en-CH" sz="2400" b="1" dirty="0">
                <a:solidFill>
                  <a:srgbClr val="0432FF"/>
                </a:solidFill>
              </a:rPr>
              <a:t>IRI short form</a:t>
            </a:r>
          </a:p>
        </p:txBody>
      </p:sp>
      <p:sp>
        <p:nvSpPr>
          <p:cNvPr id="15" name="Rectangle 14">
            <a:extLst>
              <a:ext uri="{FF2B5EF4-FFF2-40B4-BE49-F238E27FC236}">
                <a16:creationId xmlns:a16="http://schemas.microsoft.com/office/drawing/2014/main" id="{213A4375-5145-9B46-884B-8E91F56000DC}"/>
              </a:ext>
            </a:extLst>
          </p:cNvPr>
          <p:cNvSpPr/>
          <p:nvPr/>
        </p:nvSpPr>
        <p:spPr>
          <a:xfrm>
            <a:off x="2209800" y="2003492"/>
            <a:ext cx="4816827" cy="326936"/>
          </a:xfrm>
          <a:prstGeom prst="rect">
            <a:avLst/>
          </a:prstGeom>
          <a:noFill/>
          <a:ln>
            <a:solidFill>
              <a:srgbClr val="009799"/>
            </a:solidFill>
          </a:ln>
          <a:effectLst/>
        </p:spPr>
        <p:style>
          <a:lnRef idx="2">
            <a:schemeClr val="accent5"/>
          </a:lnRef>
          <a:fillRef idx="1">
            <a:schemeClr val="lt1"/>
          </a:fillRef>
          <a:effectRef idx="0">
            <a:schemeClr val="accent5"/>
          </a:effectRef>
          <a:fontRef idx="minor">
            <a:schemeClr val="dk1"/>
          </a:fontRef>
        </p:style>
        <p:txBody>
          <a:bodyPr rtlCol="0" anchor="ctr"/>
          <a:lstStyle/>
          <a:p>
            <a:pPr algn="r" defTabSz="457200"/>
            <a:r>
              <a:rPr lang="en-CH" sz="2400" b="1" dirty="0">
                <a:solidFill>
                  <a:srgbClr val="00927B"/>
                </a:solidFill>
              </a:rPr>
              <a:t>IRI long form</a:t>
            </a:r>
          </a:p>
        </p:txBody>
      </p:sp>
    </p:spTree>
    <p:extLst>
      <p:ext uri="{BB962C8B-B14F-4D97-AF65-F5344CB8AC3E}">
        <p14:creationId xmlns:p14="http://schemas.microsoft.com/office/powerpoint/2010/main" val="393106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73FF-CDBF-F048-9970-86F2DF1496EE}"/>
              </a:ext>
            </a:extLst>
          </p:cNvPr>
          <p:cNvSpPr>
            <a:spLocks noGrp="1"/>
          </p:cNvSpPr>
          <p:nvPr>
            <p:ph type="title"/>
          </p:nvPr>
        </p:nvSpPr>
        <p:spPr/>
        <p:txBody>
          <a:bodyPr>
            <a:normAutofit fontScale="90000"/>
          </a:bodyPr>
          <a:lstStyle/>
          <a:p>
            <a:endParaRPr lang="en-CH"/>
          </a:p>
        </p:txBody>
      </p:sp>
      <p:sp>
        <p:nvSpPr>
          <p:cNvPr id="3" name="Content Placeholder 2">
            <a:extLst>
              <a:ext uri="{FF2B5EF4-FFF2-40B4-BE49-F238E27FC236}">
                <a16:creationId xmlns:a16="http://schemas.microsoft.com/office/drawing/2014/main" id="{5EFA7DDF-22C8-4340-BCDF-D7C021A305C5}"/>
              </a:ext>
            </a:extLst>
          </p:cNvPr>
          <p:cNvSpPr>
            <a:spLocks noGrp="1"/>
          </p:cNvSpPr>
          <p:nvPr>
            <p:ph idx="1"/>
          </p:nvPr>
        </p:nvSpPr>
        <p:spPr>
          <a:xfrm>
            <a:off x="1216289" y="3030327"/>
            <a:ext cx="2604903" cy="2449800"/>
          </a:xfrm>
        </p:spPr>
        <p:txBody>
          <a:bodyPr/>
          <a:lstStyle/>
          <a:p>
            <a:r>
              <a:rPr lang="en-GB" sz="1800" b="1" dirty="0">
                <a:latin typeface="Courier New" panose="02070309020205020404" pitchFamily="49" charset="0"/>
                <a:cs typeface="Courier New" panose="02070309020205020404" pitchFamily="49" charset="0"/>
              </a:rPr>
              <a:t>j</a:t>
            </a:r>
            <a:r>
              <a:rPr lang="en-CH" sz="1800" b="1" dirty="0">
                <a:latin typeface="Courier New" panose="02070309020205020404" pitchFamily="49" charset="0"/>
                <a:cs typeface="Courier New" panose="02070309020205020404" pitchFamily="49" charset="0"/>
              </a:rPr>
              <a:t>lw:VGF144_G10</a:t>
            </a:r>
            <a:endParaRPr lang="en-CH" sz="1800" dirty="0"/>
          </a:p>
          <a:p>
            <a:pPr marL="457200" indent="-457200">
              <a:buFont typeface="+mj-lt"/>
              <a:buAutoNum type="arabicPeriod"/>
            </a:pPr>
            <a:r>
              <a:rPr lang="en-GB" sz="1800" dirty="0"/>
              <a:t>as s</a:t>
            </a:r>
            <a:r>
              <a:rPr lang="en-CH" sz="1800" dirty="0"/>
              <a:t>ubject</a:t>
            </a:r>
          </a:p>
          <a:p>
            <a:pPr marL="457200" indent="-457200">
              <a:buFont typeface="+mj-lt"/>
              <a:buAutoNum type="arabicPeriod"/>
            </a:pPr>
            <a:r>
              <a:rPr lang="en-GB" sz="1800" dirty="0"/>
              <a:t>as p</a:t>
            </a:r>
            <a:r>
              <a:rPr lang="en-CH" sz="1800" dirty="0"/>
              <a:t>redicate </a:t>
            </a:r>
          </a:p>
          <a:p>
            <a:pPr marL="457200" indent="-457200">
              <a:buFont typeface="+mj-lt"/>
              <a:buAutoNum type="arabicPeriod"/>
            </a:pPr>
            <a:r>
              <a:rPr lang="en-GB" sz="1800" dirty="0"/>
              <a:t>a</a:t>
            </a:r>
            <a:r>
              <a:rPr lang="en-CH" sz="1800" dirty="0"/>
              <a:t>s object</a:t>
            </a:r>
          </a:p>
          <a:p>
            <a:endParaRPr lang="en-CH" dirty="0"/>
          </a:p>
        </p:txBody>
      </p:sp>
      <p:pic>
        <p:nvPicPr>
          <p:cNvPr id="5" name="Picture 4" descr="Graphical user interface, table&#10;&#10;Description automatically generated">
            <a:extLst>
              <a:ext uri="{FF2B5EF4-FFF2-40B4-BE49-F238E27FC236}">
                <a16:creationId xmlns:a16="http://schemas.microsoft.com/office/drawing/2014/main" id="{6D17DD01-C66E-C049-AF89-F1C4B6A1DF49}"/>
              </a:ext>
            </a:extLst>
          </p:cNvPr>
          <p:cNvPicPr>
            <a:picLocks noChangeAspect="1"/>
          </p:cNvPicPr>
          <p:nvPr/>
        </p:nvPicPr>
        <p:blipFill rotWithShape="1">
          <a:blip r:embed="rId2">
            <a:extLst>
              <a:ext uri="{28A0092B-C50C-407E-A947-70E740481C1C}">
                <a14:useLocalDpi xmlns:a14="http://schemas.microsoft.com/office/drawing/2010/main" val="0"/>
              </a:ext>
            </a:extLst>
          </a:blip>
          <a:srcRect b="34109"/>
          <a:stretch/>
        </p:blipFill>
        <p:spPr>
          <a:xfrm>
            <a:off x="4899394" y="4543650"/>
            <a:ext cx="3898900" cy="1845179"/>
          </a:xfrm>
          <a:prstGeom prst="rect">
            <a:avLst/>
          </a:prstGeom>
        </p:spPr>
      </p:pic>
      <p:pic>
        <p:nvPicPr>
          <p:cNvPr id="7" name="Picture 6" descr="Graphical user interface, table&#10;&#10;Description automatically generated">
            <a:extLst>
              <a:ext uri="{FF2B5EF4-FFF2-40B4-BE49-F238E27FC236}">
                <a16:creationId xmlns:a16="http://schemas.microsoft.com/office/drawing/2014/main" id="{EB17EC73-4350-0844-A774-8CD27108A89D}"/>
              </a:ext>
            </a:extLst>
          </p:cNvPr>
          <p:cNvPicPr>
            <a:picLocks noChangeAspect="1"/>
          </p:cNvPicPr>
          <p:nvPr/>
        </p:nvPicPr>
        <p:blipFill rotWithShape="1">
          <a:blip r:embed="rId3">
            <a:extLst>
              <a:ext uri="{28A0092B-C50C-407E-A947-70E740481C1C}">
                <a14:useLocalDpi xmlns:a14="http://schemas.microsoft.com/office/drawing/2010/main" val="0"/>
              </a:ext>
            </a:extLst>
          </a:blip>
          <a:srcRect b="42345"/>
          <a:stretch/>
        </p:blipFill>
        <p:spPr>
          <a:xfrm>
            <a:off x="4800600" y="1114650"/>
            <a:ext cx="3911600" cy="1845191"/>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id="{3F517867-263C-664E-9D43-8229B9FB2889}"/>
              </a:ext>
            </a:extLst>
          </p:cNvPr>
          <p:cNvPicPr>
            <a:picLocks noChangeAspect="1"/>
          </p:cNvPicPr>
          <p:nvPr/>
        </p:nvPicPr>
        <p:blipFill rotWithShape="1">
          <a:blip r:embed="rId4">
            <a:extLst>
              <a:ext uri="{28A0092B-C50C-407E-A947-70E740481C1C}">
                <a14:useLocalDpi xmlns:a14="http://schemas.microsoft.com/office/drawing/2010/main" val="0"/>
              </a:ext>
            </a:extLst>
          </a:blip>
          <a:srcRect b="59045"/>
          <a:stretch/>
        </p:blipFill>
        <p:spPr>
          <a:xfrm>
            <a:off x="4800600" y="3194697"/>
            <a:ext cx="4013200" cy="1224903"/>
          </a:xfrm>
          <a:prstGeom prst="rect">
            <a:avLst/>
          </a:prstGeom>
        </p:spPr>
      </p:pic>
      <p:cxnSp>
        <p:nvCxnSpPr>
          <p:cNvPr id="12" name="Straight Arrow Connector 11">
            <a:extLst>
              <a:ext uri="{FF2B5EF4-FFF2-40B4-BE49-F238E27FC236}">
                <a16:creationId xmlns:a16="http://schemas.microsoft.com/office/drawing/2014/main" id="{CD6E5E15-0C1D-7B45-95CC-F2BF092D8D5D}"/>
              </a:ext>
            </a:extLst>
          </p:cNvPr>
          <p:cNvCxnSpPr>
            <a:cxnSpLocks/>
          </p:cNvCxnSpPr>
          <p:nvPr/>
        </p:nvCxnSpPr>
        <p:spPr>
          <a:xfrm flipV="1">
            <a:off x="3218400" y="2743200"/>
            <a:ext cx="1582200" cy="855227"/>
          </a:xfrm>
          <a:prstGeom prst="straightConnector1">
            <a:avLst/>
          </a:prstGeom>
          <a:ln w="19050">
            <a:solidFill>
              <a:srgbClr val="0432FF"/>
            </a:solidFill>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C17C29A-FA57-274A-AAC3-91E9143B0430}"/>
              </a:ext>
            </a:extLst>
          </p:cNvPr>
          <p:cNvCxnSpPr>
            <a:cxnSpLocks/>
          </p:cNvCxnSpPr>
          <p:nvPr/>
        </p:nvCxnSpPr>
        <p:spPr>
          <a:xfrm>
            <a:off x="3200400" y="4114800"/>
            <a:ext cx="1371600" cy="0"/>
          </a:xfrm>
          <a:prstGeom prst="straightConnector1">
            <a:avLst/>
          </a:prstGeom>
          <a:ln w="19050">
            <a:solidFill>
              <a:srgbClr val="0432FF"/>
            </a:solidFill>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EEC7992C-6807-0047-88C0-F16DE7FC0FD1}"/>
              </a:ext>
            </a:extLst>
          </p:cNvPr>
          <p:cNvCxnSpPr>
            <a:cxnSpLocks/>
          </p:cNvCxnSpPr>
          <p:nvPr/>
        </p:nvCxnSpPr>
        <p:spPr>
          <a:xfrm>
            <a:off x="3218400" y="4543650"/>
            <a:ext cx="1353600" cy="1018950"/>
          </a:xfrm>
          <a:prstGeom prst="straightConnector1">
            <a:avLst/>
          </a:prstGeom>
          <a:ln w="19050">
            <a:solidFill>
              <a:srgbClr val="0432FF"/>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1753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7C2F-6E0B-A44A-BAFA-AFF1CCCCEDBA}"/>
              </a:ext>
            </a:extLst>
          </p:cNvPr>
          <p:cNvSpPr>
            <a:spLocks noGrp="1"/>
          </p:cNvSpPr>
          <p:nvPr>
            <p:ph type="title"/>
          </p:nvPr>
        </p:nvSpPr>
        <p:spPr/>
        <p:txBody>
          <a:bodyPr>
            <a:normAutofit fontScale="90000"/>
          </a:bodyPr>
          <a:lstStyle/>
          <a:p>
            <a:r>
              <a:rPr lang="en-CH" dirty="0"/>
              <a:t>Exercise 1</a:t>
            </a:r>
          </a:p>
        </p:txBody>
      </p:sp>
      <p:sp>
        <p:nvSpPr>
          <p:cNvPr id="3" name="Content Placeholder 2">
            <a:extLst>
              <a:ext uri="{FF2B5EF4-FFF2-40B4-BE49-F238E27FC236}">
                <a16:creationId xmlns:a16="http://schemas.microsoft.com/office/drawing/2014/main" id="{C33007DD-5FC8-0D4E-B712-8E9C83C9B56B}"/>
              </a:ext>
            </a:extLst>
          </p:cNvPr>
          <p:cNvSpPr>
            <a:spLocks noGrp="1"/>
          </p:cNvSpPr>
          <p:nvPr>
            <p:ph idx="1"/>
          </p:nvPr>
        </p:nvSpPr>
        <p:spPr/>
        <p:txBody>
          <a:bodyPr/>
          <a:lstStyle/>
          <a:p>
            <a:r>
              <a:rPr lang="en-CH" dirty="0"/>
              <a:t>Using the IRI search box, and the table display, answer the following question:</a:t>
            </a:r>
          </a:p>
          <a:p>
            <a:pPr marL="457200" indent="-457200">
              <a:buFont typeface="Arial" pitchFamily="34" charset="0"/>
              <a:buAutoNum type="arabicParenR"/>
            </a:pPr>
            <a:r>
              <a:rPr lang="en-CH" dirty="0"/>
              <a:t>What is the stock quantity of PF-code </a:t>
            </a:r>
            <a:r>
              <a:rPr lang="en-GB" dirty="0"/>
              <a:t>V100020</a:t>
            </a:r>
            <a:endParaRPr lang="en-CH" dirty="0"/>
          </a:p>
          <a:p>
            <a:pPr marL="457200" indent="-457200">
              <a:buFont typeface="Arial" pitchFamily="34" charset="0"/>
              <a:buAutoNum type="arabicParenR"/>
            </a:pPr>
            <a:r>
              <a:rPr lang="en-CH" dirty="0"/>
              <a:t>To which plant family belongs the </a:t>
            </a:r>
            <a:r>
              <a:rPr lang="en-GB" i="1" dirty="0" err="1"/>
              <a:t>Brillantaisia</a:t>
            </a:r>
            <a:r>
              <a:rPr lang="en-CH" dirty="0"/>
              <a:t> genus</a:t>
            </a:r>
          </a:p>
          <a:p>
            <a:pPr marL="457200" indent="-457200">
              <a:buAutoNum type="arabicParenR"/>
            </a:pPr>
            <a:r>
              <a:rPr lang="en-CH" dirty="0"/>
              <a:t>What is the cytoxicity determined by the TPH for extract VGF144_G10 (you need to crawl more than one table)</a:t>
            </a:r>
          </a:p>
          <a:p>
            <a:pPr marL="457200" indent="-457200">
              <a:buFont typeface="Arial" pitchFamily="34" charset="0"/>
              <a:buAutoNum type="arabicParenR"/>
            </a:pPr>
            <a:r>
              <a:rPr lang="en-CH" dirty="0"/>
              <a:t>Which plant species are available in plant familly </a:t>
            </a:r>
            <a:r>
              <a:rPr lang="en-GB" i="1" dirty="0" err="1"/>
              <a:t>Goodeniaceae</a:t>
            </a:r>
            <a:endParaRPr lang="en-CH" i="1" dirty="0"/>
          </a:p>
          <a:p>
            <a:pPr marL="457200" indent="-457200">
              <a:buAutoNum type="arabicParenR"/>
            </a:pPr>
            <a:endParaRPr lang="en-CH" dirty="0"/>
          </a:p>
        </p:txBody>
      </p:sp>
    </p:spTree>
    <p:extLst>
      <p:ext uri="{BB962C8B-B14F-4D97-AF65-F5344CB8AC3E}">
        <p14:creationId xmlns:p14="http://schemas.microsoft.com/office/powerpoint/2010/main" val="2031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8A88-2EE0-4E41-B058-37D03786DA82}"/>
              </a:ext>
            </a:extLst>
          </p:cNvPr>
          <p:cNvSpPr>
            <a:spLocks noGrp="1"/>
          </p:cNvSpPr>
          <p:nvPr>
            <p:ph type="title"/>
          </p:nvPr>
        </p:nvSpPr>
        <p:spPr/>
        <p:txBody>
          <a:bodyPr>
            <a:normAutofit fontScale="90000"/>
          </a:bodyPr>
          <a:lstStyle/>
          <a:p>
            <a:r>
              <a:rPr lang="en-CH" dirty="0"/>
              <a:t>Class hierarchy</a:t>
            </a:r>
          </a:p>
        </p:txBody>
      </p:sp>
      <p:pic>
        <p:nvPicPr>
          <p:cNvPr id="5" name="Content Placeholder 4" descr="Diagram&#10;&#10;Description automatically generated">
            <a:extLst>
              <a:ext uri="{FF2B5EF4-FFF2-40B4-BE49-F238E27FC236}">
                <a16:creationId xmlns:a16="http://schemas.microsoft.com/office/drawing/2014/main" id="{DB056252-10A3-5F46-8421-A8386475B8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219200"/>
            <a:ext cx="5562600" cy="3658753"/>
          </a:xfrm>
        </p:spPr>
      </p:pic>
      <p:sp>
        <p:nvSpPr>
          <p:cNvPr id="6" name="TextBox 5">
            <a:extLst>
              <a:ext uri="{FF2B5EF4-FFF2-40B4-BE49-F238E27FC236}">
                <a16:creationId xmlns:a16="http://schemas.microsoft.com/office/drawing/2014/main" id="{F5D0D56D-89D0-B440-B315-E193E6F66EB5}"/>
              </a:ext>
            </a:extLst>
          </p:cNvPr>
          <p:cNvSpPr txBox="1"/>
          <p:nvPr/>
        </p:nvSpPr>
        <p:spPr>
          <a:xfrm>
            <a:off x="990600" y="5410200"/>
            <a:ext cx="6400800" cy="83099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CH" dirty="0">
                <a:effectLst>
                  <a:outerShdw blurRad="38100" dist="12700" dir="2700000" algn="ctr" rotWithShape="0">
                    <a:srgbClr val="000000">
                      <a:alpha val="50000"/>
                    </a:srgbClr>
                  </a:outerShdw>
                </a:effectLst>
              </a:rPr>
              <a:t>Best place to start if you want to understand the structure of the database</a:t>
            </a:r>
          </a:p>
          <a:p>
            <a:pPr marL="285750" indent="-285750">
              <a:buFont typeface="Arial" panose="020B0604020202020204" pitchFamily="34" charset="0"/>
              <a:buChar char="•"/>
            </a:pPr>
            <a:r>
              <a:rPr lang="en-CH" dirty="0">
                <a:effectLst>
                  <a:outerShdw blurRad="38100" dist="12700" dir="2700000" algn="ctr" rotWithShape="0">
                    <a:srgbClr val="000000">
                      <a:alpha val="50000"/>
                    </a:srgbClr>
                  </a:outerShdw>
                </a:effectLst>
              </a:rPr>
              <a:t>Live demo</a:t>
            </a:r>
          </a:p>
        </p:txBody>
      </p:sp>
    </p:spTree>
    <p:extLst>
      <p:ext uri="{BB962C8B-B14F-4D97-AF65-F5344CB8AC3E}">
        <p14:creationId xmlns:p14="http://schemas.microsoft.com/office/powerpoint/2010/main" val="242126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A742-D826-B441-9DD4-662ACF1F1FB0}"/>
              </a:ext>
            </a:extLst>
          </p:cNvPr>
          <p:cNvSpPr>
            <a:spLocks noGrp="1"/>
          </p:cNvSpPr>
          <p:nvPr>
            <p:ph type="title"/>
          </p:nvPr>
        </p:nvSpPr>
        <p:spPr/>
        <p:txBody>
          <a:bodyPr>
            <a:normAutofit fontScale="90000"/>
          </a:bodyPr>
          <a:lstStyle/>
          <a:p>
            <a:r>
              <a:rPr lang="en-CH" dirty="0"/>
              <a:t>Inference on RDF-schema (the semantic thing)</a:t>
            </a:r>
          </a:p>
        </p:txBody>
      </p:sp>
      <p:pic>
        <p:nvPicPr>
          <p:cNvPr id="5" name="Content Placeholder 4" descr="Graphical user interface, application, website&#10;&#10;Description automatically generated">
            <a:extLst>
              <a:ext uri="{FF2B5EF4-FFF2-40B4-BE49-F238E27FC236}">
                <a16:creationId xmlns:a16="http://schemas.microsoft.com/office/drawing/2014/main" id="{48E270FC-4032-5A47-A05D-3A4139C98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88" y="2275094"/>
            <a:ext cx="8101012" cy="4506706"/>
          </a:xfrm>
        </p:spPr>
      </p:pic>
      <p:pic>
        <p:nvPicPr>
          <p:cNvPr id="7" name="Picture 6" descr="Diagram&#10;&#10;Description automatically generated">
            <a:extLst>
              <a:ext uri="{FF2B5EF4-FFF2-40B4-BE49-F238E27FC236}">
                <a16:creationId xmlns:a16="http://schemas.microsoft.com/office/drawing/2014/main" id="{3779A85D-18BB-4E48-B1CD-57ADB0AE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66799"/>
            <a:ext cx="2286000" cy="2073547"/>
          </a:xfrm>
          <a:prstGeom prst="rect">
            <a:avLst/>
          </a:prstGeom>
          <a:ln>
            <a:solidFill>
              <a:srgbClr val="7030A0"/>
            </a:solidFill>
          </a:ln>
        </p:spPr>
      </p:pic>
    </p:spTree>
    <p:extLst>
      <p:ext uri="{BB962C8B-B14F-4D97-AF65-F5344CB8AC3E}">
        <p14:creationId xmlns:p14="http://schemas.microsoft.com/office/powerpoint/2010/main" val="408171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085E-B69A-1C43-A96E-4B2D28E01330}"/>
              </a:ext>
            </a:extLst>
          </p:cNvPr>
          <p:cNvSpPr>
            <a:spLocks noGrp="1"/>
          </p:cNvSpPr>
          <p:nvPr>
            <p:ph type="title"/>
          </p:nvPr>
        </p:nvSpPr>
        <p:spPr/>
        <p:txBody>
          <a:bodyPr>
            <a:normAutofit fontScale="90000"/>
          </a:bodyPr>
          <a:lstStyle/>
          <a:p>
            <a:endParaRPr lang="en-CH"/>
          </a:p>
        </p:txBody>
      </p:sp>
      <p:sp>
        <p:nvSpPr>
          <p:cNvPr id="3" name="Content Placeholder 2">
            <a:extLst>
              <a:ext uri="{FF2B5EF4-FFF2-40B4-BE49-F238E27FC236}">
                <a16:creationId xmlns:a16="http://schemas.microsoft.com/office/drawing/2014/main" id="{32CD6667-D5E2-294A-B822-6226BB98C8C0}"/>
              </a:ext>
            </a:extLst>
          </p:cNvPr>
          <p:cNvSpPr>
            <a:spLocks noGrp="1"/>
          </p:cNvSpPr>
          <p:nvPr>
            <p:ph idx="1"/>
          </p:nvPr>
        </p:nvSpPr>
        <p:spPr/>
        <p:txBody>
          <a:bodyPr/>
          <a:lstStyle/>
          <a:p>
            <a:endParaRPr lang="en-CH"/>
          </a:p>
        </p:txBody>
      </p:sp>
    </p:spTree>
    <p:extLst>
      <p:ext uri="{BB962C8B-B14F-4D97-AF65-F5344CB8AC3E}">
        <p14:creationId xmlns:p14="http://schemas.microsoft.com/office/powerpoint/2010/main" val="96748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11C993-F865-4542-8F45-14A320A71815}"/>
              </a:ext>
            </a:extLst>
          </p:cNvPr>
          <p:cNvSpPr>
            <a:spLocks noGrp="1"/>
          </p:cNvSpPr>
          <p:nvPr>
            <p:ph type="title"/>
          </p:nvPr>
        </p:nvSpPr>
        <p:spPr/>
        <p:txBody>
          <a:bodyPr/>
          <a:lstStyle/>
          <a:p>
            <a:r>
              <a:rPr lang="en-CH" dirty="0"/>
              <a:t>Part 1</a:t>
            </a:r>
            <a:br>
              <a:rPr lang="en-CH" dirty="0"/>
            </a:br>
            <a:br>
              <a:rPr lang="en-CH" dirty="0"/>
            </a:br>
            <a:r>
              <a:rPr lang="en-CH" sz="2000" dirty="0"/>
              <a:t>Basic concepts in RDF</a:t>
            </a:r>
            <a:br>
              <a:rPr lang="en-CH" sz="2000" dirty="0"/>
            </a:br>
            <a:r>
              <a:rPr lang="en-CH" sz="2000" dirty="0"/>
              <a:t>First step with GraphDB</a:t>
            </a:r>
          </a:p>
        </p:txBody>
      </p:sp>
    </p:spTree>
    <p:extLst>
      <p:ext uri="{BB962C8B-B14F-4D97-AF65-F5344CB8AC3E}">
        <p14:creationId xmlns:p14="http://schemas.microsoft.com/office/powerpoint/2010/main" val="298662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1FFAB-9EDF-8C4A-93AF-0826121E04FB}"/>
              </a:ext>
            </a:extLst>
          </p:cNvPr>
          <p:cNvSpPr>
            <a:spLocks noGrp="1"/>
          </p:cNvSpPr>
          <p:nvPr>
            <p:ph type="title"/>
          </p:nvPr>
        </p:nvSpPr>
        <p:spPr/>
        <p:txBody>
          <a:bodyPr>
            <a:normAutofit fontScale="90000"/>
          </a:bodyPr>
          <a:lstStyle/>
          <a:p>
            <a:r>
              <a:rPr lang="en-CH" dirty="0"/>
              <a:t>RDFS</a:t>
            </a:r>
          </a:p>
        </p:txBody>
      </p:sp>
      <p:pic>
        <p:nvPicPr>
          <p:cNvPr id="3" name="Content Placeholder 2">
            <a:extLst>
              <a:ext uri="{FF2B5EF4-FFF2-40B4-BE49-F238E27FC236}">
                <a16:creationId xmlns:a16="http://schemas.microsoft.com/office/drawing/2014/main" id="{3875FBB8-FA20-304B-B28E-22EAD611CF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308" y="1439863"/>
            <a:ext cx="6820872" cy="4895850"/>
          </a:xfrm>
        </p:spPr>
      </p:pic>
    </p:spTree>
    <p:extLst>
      <p:ext uri="{BB962C8B-B14F-4D97-AF65-F5344CB8AC3E}">
        <p14:creationId xmlns:p14="http://schemas.microsoft.com/office/powerpoint/2010/main" val="370509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893B-D22D-FE40-9E0C-A916203238E0}"/>
              </a:ext>
            </a:extLst>
          </p:cNvPr>
          <p:cNvSpPr>
            <a:spLocks noGrp="1"/>
          </p:cNvSpPr>
          <p:nvPr>
            <p:ph type="title"/>
          </p:nvPr>
        </p:nvSpPr>
        <p:spPr/>
        <p:txBody>
          <a:bodyPr>
            <a:normAutofit fontScale="90000"/>
          </a:bodyPr>
          <a:lstStyle/>
          <a:p>
            <a:r>
              <a:rPr lang="en-CH" dirty="0"/>
              <a:t>Inference on RDF-schema (the semantic thing)</a:t>
            </a:r>
          </a:p>
        </p:txBody>
      </p:sp>
      <p:pic>
        <p:nvPicPr>
          <p:cNvPr id="5" name="Content Placeholder 4">
            <a:extLst>
              <a:ext uri="{FF2B5EF4-FFF2-40B4-BE49-F238E27FC236}">
                <a16:creationId xmlns:a16="http://schemas.microsoft.com/office/drawing/2014/main" id="{AF67C298-D6FD-6140-B745-A67E0D1E67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2320636"/>
            <a:ext cx="1422400" cy="1041400"/>
          </a:xfrm>
        </p:spPr>
      </p:pic>
      <p:pic>
        <p:nvPicPr>
          <p:cNvPr id="7" name="Picture 6">
            <a:extLst>
              <a:ext uri="{FF2B5EF4-FFF2-40B4-BE49-F238E27FC236}">
                <a16:creationId xmlns:a16="http://schemas.microsoft.com/office/drawing/2014/main" id="{10FF942E-DA8A-1946-BF55-90360EC91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267200"/>
            <a:ext cx="1346200" cy="977900"/>
          </a:xfrm>
          <a:prstGeom prst="rect">
            <a:avLst/>
          </a:prstGeom>
        </p:spPr>
      </p:pic>
      <p:sp>
        <p:nvSpPr>
          <p:cNvPr id="4" name="TextBox 3">
            <a:extLst>
              <a:ext uri="{FF2B5EF4-FFF2-40B4-BE49-F238E27FC236}">
                <a16:creationId xmlns:a16="http://schemas.microsoft.com/office/drawing/2014/main" id="{93827FA9-6964-B549-8A71-15AEFE7FEBD2}"/>
              </a:ext>
            </a:extLst>
          </p:cNvPr>
          <p:cNvSpPr txBox="1"/>
          <p:nvPr/>
        </p:nvSpPr>
        <p:spPr>
          <a:xfrm>
            <a:off x="3429000" y="2286000"/>
            <a:ext cx="5943600" cy="3046988"/>
          </a:xfrm>
          <a:prstGeom prst="rect">
            <a:avLst/>
          </a:prstGeom>
          <a:noFill/>
        </p:spPr>
        <p:txBody>
          <a:bodyPr wrap="square" lIns="0" tIns="0" rIns="0" bIns="0" rtlCol="0">
            <a:spAutoFit/>
          </a:bodyPr>
          <a:lstStyle/>
          <a:p>
            <a:r>
              <a:rPr lang="en-CH" dirty="0">
                <a:effectLst>
                  <a:outerShdw blurRad="38100" dist="12700" dir="2700000" algn="ctr" rotWithShape="0">
                    <a:srgbClr val="000000">
                      <a:alpha val="50000"/>
                    </a:srgbClr>
                  </a:outerShdw>
                </a:effectLst>
              </a:rPr>
              <a:t>Include inferred data in results: ON/OFF and it can be useful</a:t>
            </a:r>
          </a:p>
          <a:p>
            <a:endParaRPr lang="en-CH" dirty="0">
              <a:effectLst>
                <a:outerShdw blurRad="38100" dist="12700" dir="2700000" algn="ctr" rotWithShape="0">
                  <a:srgbClr val="000000">
                    <a:alpha val="50000"/>
                  </a:srgbClr>
                </a:outerShdw>
              </a:effectLst>
            </a:endParaRPr>
          </a:p>
          <a:p>
            <a:endParaRPr lang="en-CH" dirty="0">
              <a:effectLst>
                <a:outerShdw blurRad="38100" dist="12700" dir="2700000" algn="ctr" rotWithShape="0">
                  <a:srgbClr val="000000">
                    <a:alpha val="50000"/>
                  </a:srgbClr>
                </a:outerShdw>
              </a:effectLst>
            </a:endParaRPr>
          </a:p>
          <a:p>
            <a:endParaRPr lang="en-CH" dirty="0">
              <a:effectLst>
                <a:outerShdw blurRad="38100" dist="12700" dir="2700000" algn="ctr" rotWithShape="0">
                  <a:srgbClr val="000000">
                    <a:alpha val="50000"/>
                  </a:srgbClr>
                </a:outerShdw>
              </a:effectLst>
            </a:endParaRPr>
          </a:p>
          <a:p>
            <a:endParaRPr lang="en-CH" dirty="0">
              <a:effectLst>
                <a:outerShdw blurRad="38100" dist="12700" dir="2700000" algn="ctr" rotWithShape="0">
                  <a:srgbClr val="000000">
                    <a:alpha val="50000"/>
                  </a:srgbClr>
                </a:outerShdw>
              </a:effectLst>
            </a:endParaRPr>
          </a:p>
          <a:p>
            <a:endParaRPr lang="en-CH" dirty="0">
              <a:effectLst>
                <a:outerShdw blurRad="38100" dist="12700" dir="2700000" algn="ctr" rotWithShape="0">
                  <a:srgbClr val="000000">
                    <a:alpha val="50000"/>
                  </a:srgbClr>
                </a:outerShdw>
              </a:effectLst>
            </a:endParaRPr>
          </a:p>
          <a:p>
            <a:endParaRPr lang="en-CH" dirty="0">
              <a:effectLst>
                <a:outerShdw blurRad="38100" dist="12700" dir="2700000" algn="ctr" rotWithShape="0">
                  <a:srgbClr val="000000">
                    <a:alpha val="50000"/>
                  </a:srgbClr>
                </a:outerShdw>
              </a:effectLst>
            </a:endParaRPr>
          </a:p>
          <a:p>
            <a:endParaRPr lang="en-CH" dirty="0">
              <a:effectLst>
                <a:outerShdw blurRad="38100" dist="12700" dir="2700000" algn="ctr" rotWithShape="0">
                  <a:srgbClr val="000000">
                    <a:alpha val="50000"/>
                  </a:srgbClr>
                </a:outerShdw>
              </a:effectLst>
            </a:endParaRPr>
          </a:p>
          <a:p>
            <a:r>
              <a:rPr lang="en-CH" dirty="0">
                <a:effectLst>
                  <a:outerShdw blurRad="38100" dist="12700" dir="2700000" algn="ctr" rotWithShape="0">
                    <a:srgbClr val="000000">
                      <a:alpha val="50000"/>
                    </a:srgbClr>
                  </a:outerShdw>
                </a:effectLst>
              </a:rPr>
              <a:t>Expand results over owl:sameAs: It has no effect in our repository!</a:t>
            </a:r>
          </a:p>
        </p:txBody>
      </p:sp>
    </p:spTree>
    <p:extLst>
      <p:ext uri="{BB962C8B-B14F-4D97-AF65-F5344CB8AC3E}">
        <p14:creationId xmlns:p14="http://schemas.microsoft.com/office/powerpoint/2010/main" val="385282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8ADC32-4230-8142-B2D1-824A062EAF94}"/>
              </a:ext>
            </a:extLst>
          </p:cNvPr>
          <p:cNvSpPr>
            <a:spLocks noGrp="1"/>
          </p:cNvSpPr>
          <p:nvPr>
            <p:ph type="title"/>
          </p:nvPr>
        </p:nvSpPr>
        <p:spPr/>
        <p:txBody>
          <a:bodyPr>
            <a:normAutofit fontScale="90000"/>
          </a:bodyPr>
          <a:lstStyle/>
          <a:p>
            <a:r>
              <a:rPr lang="en-CH" dirty="0"/>
              <a:t>A little bit of semantics</a:t>
            </a:r>
          </a:p>
        </p:txBody>
      </p:sp>
      <p:sp>
        <p:nvSpPr>
          <p:cNvPr id="9" name="Content Placeholder 8">
            <a:extLst>
              <a:ext uri="{FF2B5EF4-FFF2-40B4-BE49-F238E27FC236}">
                <a16:creationId xmlns:a16="http://schemas.microsoft.com/office/drawing/2014/main" id="{FCE89F8E-4D55-5444-AC77-95375BD83A6A}"/>
              </a:ext>
            </a:extLst>
          </p:cNvPr>
          <p:cNvSpPr>
            <a:spLocks noGrp="1"/>
          </p:cNvSpPr>
          <p:nvPr>
            <p:ph idx="1"/>
          </p:nvPr>
        </p:nvSpPr>
        <p:spPr>
          <a:xfrm>
            <a:off x="504000" y="1287600"/>
            <a:ext cx="8100000" cy="2217600"/>
          </a:xfrm>
        </p:spPr>
        <p:txBody>
          <a:bodyPr/>
          <a:lstStyle/>
          <a:p>
            <a:pPr marL="342900" indent="-342900">
              <a:buFont typeface="Arial" panose="020B0604020202020204" pitchFamily="34" charset="0"/>
              <a:buChar char="•"/>
            </a:pPr>
            <a:r>
              <a:rPr lang="en-GB" dirty="0">
                <a:effectLst/>
              </a:rPr>
              <a:t>SKOS: Simple Knowledge Organization System</a:t>
            </a:r>
          </a:p>
          <a:p>
            <a:pPr marL="342900" indent="-342900">
              <a:buFont typeface="Arial" panose="020B0604020202020204" pitchFamily="34" charset="0"/>
              <a:buChar char="•"/>
            </a:pPr>
            <a:r>
              <a:rPr lang="en-CH" dirty="0">
                <a:effectLst/>
              </a:rPr>
              <a:t>It should be considered it as an optional "organizational" layer on top of the RDF graph.</a:t>
            </a:r>
            <a:endParaRPr lang="en-GB" dirty="0">
              <a:effectLst/>
            </a:endParaRPr>
          </a:p>
          <a:p>
            <a:pPr marL="342900" indent="-342900">
              <a:buFont typeface="Arial" panose="020B0604020202020204" pitchFamily="34" charset="0"/>
              <a:buChar char="•"/>
            </a:pPr>
            <a:r>
              <a:rPr lang="en-GB" dirty="0">
                <a:effectLst/>
              </a:rPr>
              <a:t>It has the great advantages of being small, stable and </a:t>
            </a:r>
            <a:r>
              <a:rPr lang="en-CH" dirty="0">
                <a:effectLst/>
              </a:rPr>
              <a:t>relatively simple. It is </a:t>
            </a:r>
            <a:r>
              <a:rPr lang="en-GB" dirty="0">
                <a:effectLst/>
              </a:rPr>
              <a:t>mainly used in digital humanities. </a:t>
            </a:r>
          </a:p>
          <a:p>
            <a:pPr marL="342900" indent="-342900">
              <a:buFont typeface="Arial" panose="020B0604020202020204" pitchFamily="34" charset="0"/>
              <a:buChar char="•"/>
            </a:pPr>
            <a:r>
              <a:rPr lang="en-GB" dirty="0">
                <a:effectLst/>
              </a:rPr>
              <a:t>It is sound for modelling relations between entities, like cross-references.</a:t>
            </a:r>
            <a:endParaRPr lang="en-CH" dirty="0">
              <a:effectLst/>
            </a:endParaRPr>
          </a:p>
          <a:p>
            <a:pPr marL="342900" indent="-342900">
              <a:buFont typeface="Arial" panose="020B0604020202020204" pitchFamily="34" charset="0"/>
              <a:buChar char="•"/>
            </a:pPr>
            <a:endParaRPr lang="en-CH" dirty="0">
              <a:effectLst/>
            </a:endParaRPr>
          </a:p>
          <a:p>
            <a:pPr marL="342900" indent="-342900">
              <a:buFont typeface="Arial" panose="020B0604020202020204" pitchFamily="34" charset="0"/>
              <a:buChar char="•"/>
            </a:pPr>
            <a:endParaRPr lang="en-CH" dirty="0">
              <a:effectLst/>
            </a:endParaRPr>
          </a:p>
          <a:p>
            <a:pPr marL="342900" indent="-342900">
              <a:buFont typeface="Arial" panose="020B0604020202020204" pitchFamily="34" charset="0"/>
              <a:buChar char="•"/>
            </a:pPr>
            <a:endParaRPr lang="en-CH" dirty="0">
              <a:effectLst/>
            </a:endParaRPr>
          </a:p>
          <a:p>
            <a:pPr marL="342900" indent="-342900">
              <a:buFont typeface="Arial" panose="020B0604020202020204" pitchFamily="34" charset="0"/>
              <a:buChar char="•"/>
            </a:pPr>
            <a:endParaRPr lang="en-CH" dirty="0">
              <a:effectLst/>
            </a:endParaRPr>
          </a:p>
          <a:p>
            <a:pPr marL="342900" indent="-342900">
              <a:buFont typeface="Arial" panose="020B0604020202020204" pitchFamily="34" charset="0"/>
              <a:buChar char="•"/>
            </a:pPr>
            <a:endParaRPr lang="en-CH" dirty="0">
              <a:effectLst/>
            </a:endParaRPr>
          </a:p>
          <a:p>
            <a:endParaRPr lang="en-CH" dirty="0"/>
          </a:p>
        </p:txBody>
      </p:sp>
      <p:pic>
        <p:nvPicPr>
          <p:cNvPr id="10" name="Content Placeholder 6">
            <a:extLst>
              <a:ext uri="{FF2B5EF4-FFF2-40B4-BE49-F238E27FC236}">
                <a16:creationId xmlns:a16="http://schemas.microsoft.com/office/drawing/2014/main" id="{E3457DB8-E4FD-3D43-94B9-71C2A4FFE2C6}"/>
              </a:ext>
            </a:extLst>
          </p:cNvPr>
          <p:cNvPicPr>
            <a:picLocks noChangeAspect="1"/>
          </p:cNvPicPr>
          <p:nvPr/>
        </p:nvPicPr>
        <p:blipFill rotWithShape="1">
          <a:blip r:embed="rId2">
            <a:extLst>
              <a:ext uri="{28A0092B-C50C-407E-A947-70E740481C1C}">
                <a14:useLocalDpi xmlns:a14="http://schemas.microsoft.com/office/drawing/2010/main" val="0"/>
              </a:ext>
            </a:extLst>
          </a:blip>
          <a:srcRect t="1965"/>
          <a:stretch/>
        </p:blipFill>
        <p:spPr>
          <a:xfrm>
            <a:off x="3200400" y="4114800"/>
            <a:ext cx="5784600" cy="2667457"/>
          </a:xfrm>
          <a:prstGeom prst="rect">
            <a:avLst/>
          </a:prstGeom>
        </p:spPr>
      </p:pic>
    </p:spTree>
    <p:extLst>
      <p:ext uri="{BB962C8B-B14F-4D97-AF65-F5344CB8AC3E}">
        <p14:creationId xmlns:p14="http://schemas.microsoft.com/office/powerpoint/2010/main" val="463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3B2EBA-DF0A-AB47-8B24-5C9D357F23A8}"/>
              </a:ext>
            </a:extLst>
          </p:cNvPr>
          <p:cNvSpPr>
            <a:spLocks noGrp="1"/>
          </p:cNvSpPr>
          <p:nvPr>
            <p:ph type="title"/>
          </p:nvPr>
        </p:nvSpPr>
        <p:spPr/>
        <p:txBody>
          <a:bodyPr/>
          <a:lstStyle/>
          <a:p>
            <a:r>
              <a:rPr lang="en-CH" dirty="0"/>
              <a:t>The gory details</a:t>
            </a:r>
          </a:p>
        </p:txBody>
      </p:sp>
    </p:spTree>
    <p:extLst>
      <p:ext uri="{BB962C8B-B14F-4D97-AF65-F5344CB8AC3E}">
        <p14:creationId xmlns:p14="http://schemas.microsoft.com/office/powerpoint/2010/main" val="333809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C46AE3-11F3-6646-BE24-9B4BCDDCEFD6}"/>
              </a:ext>
            </a:extLst>
          </p:cNvPr>
          <p:cNvSpPr>
            <a:spLocks noGrp="1"/>
          </p:cNvSpPr>
          <p:nvPr>
            <p:ph type="title"/>
          </p:nvPr>
        </p:nvSpPr>
        <p:spPr/>
        <p:txBody>
          <a:bodyPr>
            <a:normAutofit fontScale="90000"/>
          </a:bodyPr>
          <a:lstStyle/>
          <a:p>
            <a:r>
              <a:rPr lang="en-CH" dirty="0"/>
              <a:t>Naming convention</a:t>
            </a:r>
          </a:p>
        </p:txBody>
      </p:sp>
      <p:sp>
        <p:nvSpPr>
          <p:cNvPr id="5" name="Content Placeholder 4">
            <a:extLst>
              <a:ext uri="{FF2B5EF4-FFF2-40B4-BE49-F238E27FC236}">
                <a16:creationId xmlns:a16="http://schemas.microsoft.com/office/drawing/2014/main" id="{01523D28-48DC-7349-9ED3-626A1558384B}"/>
              </a:ext>
            </a:extLst>
          </p:cNvPr>
          <p:cNvSpPr>
            <a:spLocks noGrp="1"/>
          </p:cNvSpPr>
          <p:nvPr>
            <p:ph idx="1"/>
          </p:nvPr>
        </p:nvSpPr>
        <p:spPr/>
        <p:txBody>
          <a:bodyPr/>
          <a:lstStyle/>
          <a:p>
            <a:pPr marL="342900" indent="-342900">
              <a:buFont typeface="Arial" panose="020B0604020202020204" pitchFamily="34" charset="0"/>
              <a:buChar char="•"/>
            </a:pPr>
            <a:r>
              <a:rPr lang="en-CH" sz="2000" dirty="0"/>
              <a:t>The distinction between a class and an instance of a class is enforced. It is more simple like this, at least for me.</a:t>
            </a:r>
          </a:p>
          <a:p>
            <a:pPr marL="342900" indent="-342900">
              <a:buFont typeface="Arial" panose="020B0604020202020204" pitchFamily="34" charset="0"/>
              <a:buChar char="•"/>
            </a:pPr>
            <a:r>
              <a:rPr lang="en-CH" sz="2000" dirty="0"/>
              <a:t>Class names are written using </a:t>
            </a:r>
            <a:r>
              <a:rPr lang="en-CH" sz="2000" b="1" dirty="0"/>
              <a:t>camel case</a:t>
            </a:r>
          </a:p>
          <a:p>
            <a:pPr marL="342900" indent="-342900">
              <a:buFont typeface="Arial" panose="020B0604020202020204" pitchFamily="34" charset="0"/>
              <a:buChar char="•"/>
            </a:pPr>
            <a:r>
              <a:rPr lang="en-CH" sz="2000" dirty="0"/>
              <a:t>Instance and property names ar written using </a:t>
            </a:r>
            <a:r>
              <a:rPr lang="en-CH" sz="2000" b="1" dirty="0"/>
              <a:t>snake case</a:t>
            </a:r>
          </a:p>
          <a:p>
            <a:pPr marL="342900" indent="-342900">
              <a:buFont typeface="Arial" panose="020B0604020202020204" pitchFamily="34" charset="0"/>
              <a:buChar char="•"/>
            </a:pPr>
            <a:r>
              <a:rPr lang="en-CH" sz="2000" dirty="0"/>
              <a:t>Acronyms are always written as their are (most often in </a:t>
            </a:r>
            <a:r>
              <a:rPr lang="en-CH" sz="2000" b="1" dirty="0"/>
              <a:t>uppercase) </a:t>
            </a:r>
          </a:p>
          <a:p>
            <a:pPr marL="342900" indent="-342900">
              <a:buFont typeface="Arial" panose="020B0604020202020204" pitchFamily="34" charset="0"/>
              <a:buChar char="•"/>
            </a:pPr>
            <a:endParaRPr lang="en-CH" sz="2000" dirty="0"/>
          </a:p>
          <a:p>
            <a:endParaRPr lang="en-CH" sz="2000" dirty="0"/>
          </a:p>
        </p:txBody>
      </p:sp>
      <p:pic>
        <p:nvPicPr>
          <p:cNvPr id="6" name="Content Placeholder 2">
            <a:extLst>
              <a:ext uri="{FF2B5EF4-FFF2-40B4-BE49-F238E27FC236}">
                <a16:creationId xmlns:a16="http://schemas.microsoft.com/office/drawing/2014/main" id="{61634F3A-60FE-FE41-9712-36524BD12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733800"/>
            <a:ext cx="4049617" cy="2906713"/>
          </a:xfrm>
          <a:prstGeom prst="rect">
            <a:avLst/>
          </a:prstGeom>
        </p:spPr>
      </p:pic>
    </p:spTree>
    <p:extLst>
      <p:ext uri="{BB962C8B-B14F-4D97-AF65-F5344CB8AC3E}">
        <p14:creationId xmlns:p14="http://schemas.microsoft.com/office/powerpoint/2010/main" val="249335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0B16-5EE3-0B40-8760-ED7DBD45A7C5}"/>
              </a:ext>
            </a:extLst>
          </p:cNvPr>
          <p:cNvSpPr>
            <a:spLocks noGrp="1"/>
          </p:cNvSpPr>
          <p:nvPr>
            <p:ph type="title"/>
          </p:nvPr>
        </p:nvSpPr>
        <p:spPr/>
        <p:txBody>
          <a:bodyPr>
            <a:normAutofit fontScale="90000"/>
          </a:bodyPr>
          <a:lstStyle/>
          <a:p>
            <a:r>
              <a:rPr lang="en-CH" dirty="0"/>
              <a:t>Our predicate syntax</a:t>
            </a:r>
          </a:p>
        </p:txBody>
      </p:sp>
      <p:sp>
        <p:nvSpPr>
          <p:cNvPr id="3" name="Content Placeholder 2">
            <a:extLst>
              <a:ext uri="{FF2B5EF4-FFF2-40B4-BE49-F238E27FC236}">
                <a16:creationId xmlns:a16="http://schemas.microsoft.com/office/drawing/2014/main" id="{3CD50B5F-953F-394D-90EB-49890DEFAB8B}"/>
              </a:ext>
            </a:extLst>
          </p:cNvPr>
          <p:cNvSpPr>
            <a:spLocks noGrp="1"/>
          </p:cNvSpPr>
          <p:nvPr>
            <p:ph idx="1"/>
          </p:nvPr>
        </p:nvSpPr>
        <p:spPr/>
        <p:txBody>
          <a:bodyPr/>
          <a:lstStyle/>
          <a:p>
            <a:endParaRPr lang="en-CH" dirty="0"/>
          </a:p>
        </p:txBody>
      </p:sp>
      <p:graphicFrame>
        <p:nvGraphicFramePr>
          <p:cNvPr id="4" name="Table 3">
            <a:extLst>
              <a:ext uri="{FF2B5EF4-FFF2-40B4-BE49-F238E27FC236}">
                <a16:creationId xmlns:a16="http://schemas.microsoft.com/office/drawing/2014/main" id="{E14923E9-E3E7-8F4C-8F77-89197CC6748F}"/>
              </a:ext>
            </a:extLst>
          </p:cNvPr>
          <p:cNvGraphicFramePr>
            <a:graphicFrameLocks/>
          </p:cNvGraphicFramePr>
          <p:nvPr>
            <p:extLst>
              <p:ext uri="{D42A27DB-BD31-4B8C-83A1-F6EECF244321}">
                <p14:modId xmlns:p14="http://schemas.microsoft.com/office/powerpoint/2010/main" val="4100481470"/>
              </p:ext>
            </p:extLst>
          </p:nvPr>
        </p:nvGraphicFramePr>
        <p:xfrm>
          <a:off x="499241" y="1751073"/>
          <a:ext cx="8101011" cy="3210560"/>
        </p:xfrm>
        <a:graphic>
          <a:graphicData uri="http://schemas.openxmlformats.org/drawingml/2006/table">
            <a:tbl>
              <a:tblPr firstRow="1" bandRow="1">
                <a:tableStyleId>{5C22544A-7EE6-4342-B048-85BDC9FD1C3A}</a:tableStyleId>
              </a:tblPr>
              <a:tblGrid>
                <a:gridCol w="2011362">
                  <a:extLst>
                    <a:ext uri="{9D8B030D-6E8A-4147-A177-3AD203B41FA5}">
                      <a16:colId xmlns:a16="http://schemas.microsoft.com/office/drawing/2014/main" val="848231208"/>
                    </a:ext>
                  </a:extLst>
                </a:gridCol>
                <a:gridCol w="1828800">
                  <a:extLst>
                    <a:ext uri="{9D8B030D-6E8A-4147-A177-3AD203B41FA5}">
                      <a16:colId xmlns:a16="http://schemas.microsoft.com/office/drawing/2014/main" val="357756203"/>
                    </a:ext>
                  </a:extLst>
                </a:gridCol>
                <a:gridCol w="4260849">
                  <a:extLst>
                    <a:ext uri="{9D8B030D-6E8A-4147-A177-3AD203B41FA5}">
                      <a16:colId xmlns:a16="http://schemas.microsoft.com/office/drawing/2014/main" val="3920963972"/>
                    </a:ext>
                  </a:extLst>
                </a:gridCol>
              </a:tblGrid>
              <a:tr h="0">
                <a:tc>
                  <a:txBody>
                    <a:bodyPr/>
                    <a:lstStyle/>
                    <a:p>
                      <a:pPr algn="ctr"/>
                      <a:r>
                        <a:rPr lang="en-CH" dirty="0"/>
                        <a:t>predicate</a:t>
                      </a:r>
                    </a:p>
                  </a:txBody>
                  <a:tcPr/>
                </a:tc>
                <a:tc>
                  <a:txBody>
                    <a:bodyPr/>
                    <a:lstStyle/>
                    <a:p>
                      <a:pPr algn="ctr"/>
                      <a:r>
                        <a:rPr lang="en-CH" dirty="0"/>
                        <a:t>object type</a:t>
                      </a:r>
                    </a:p>
                  </a:txBody>
                  <a:tcPr/>
                </a:tc>
                <a:tc>
                  <a:txBody>
                    <a:bodyPr/>
                    <a:lstStyle/>
                    <a:p>
                      <a:pPr algn="ctr"/>
                      <a:r>
                        <a:rPr lang="en-CH" dirty="0"/>
                        <a:t>comment</a:t>
                      </a:r>
                    </a:p>
                  </a:txBody>
                  <a:tcPr/>
                </a:tc>
                <a:extLst>
                  <a:ext uri="{0D108BD9-81ED-4DB2-BD59-A6C34878D82A}">
                    <a16:rowId xmlns:a16="http://schemas.microsoft.com/office/drawing/2014/main" val="1297222687"/>
                  </a:ext>
                </a:extLst>
              </a:tr>
              <a:tr h="370840">
                <a:tc>
                  <a:txBody>
                    <a:bodyPr/>
                    <a:lstStyle/>
                    <a:p>
                      <a:r>
                        <a:rPr lang="en-CH" dirty="0"/>
                        <a:t>jlw:has_*</a:t>
                      </a:r>
                    </a:p>
                    <a:p>
                      <a:r>
                        <a:rPr lang="en-CH" dirty="0"/>
                        <a:t>jlw:is_</a:t>
                      </a:r>
                    </a:p>
                    <a:p>
                      <a:r>
                        <a:rPr lang="en-CH" dirty="0"/>
                        <a:t>cw:has_*</a:t>
                      </a:r>
                    </a:p>
                    <a:p>
                      <a:r>
                        <a:rPr lang="en-CH" dirty="0"/>
                        <a:t>ts:has_*</a:t>
                      </a:r>
                    </a:p>
                    <a:p>
                      <a:r>
                        <a:rPr lang="en-CH" dirty="0"/>
                        <a:t>vit:has_*</a:t>
                      </a:r>
                    </a:p>
                  </a:txBody>
                  <a:tcPr/>
                </a:tc>
                <a:tc>
                  <a:txBody>
                    <a:bodyPr/>
                    <a:lstStyle/>
                    <a:p>
                      <a:r>
                        <a:rPr lang="en-CH" dirty="0"/>
                        <a:t>IRI or literal</a:t>
                      </a:r>
                    </a:p>
                  </a:txBody>
                  <a:tcPr anchor="ctr"/>
                </a:tc>
                <a:tc>
                  <a:txBody>
                    <a:bodyPr/>
                    <a:lstStyle/>
                    <a:p>
                      <a:pPr marL="285750" indent="-285750">
                        <a:buFont typeface="Arial" panose="020B0604020202020204" pitchFamily="34" charset="0"/>
                        <a:buChar char="•"/>
                      </a:pPr>
                      <a:r>
                        <a:rPr lang="en-CH" dirty="0"/>
                        <a:t>predicate name should be sufficiently descriptive</a:t>
                      </a:r>
                    </a:p>
                  </a:txBody>
                  <a:tcPr anchor="ctr"/>
                </a:tc>
                <a:extLst>
                  <a:ext uri="{0D108BD9-81ED-4DB2-BD59-A6C34878D82A}">
                    <a16:rowId xmlns:a16="http://schemas.microsoft.com/office/drawing/2014/main" val="1095606940"/>
                  </a:ext>
                </a:extLst>
              </a:tr>
              <a:tr h="370840">
                <a:tc>
                  <a:txBody>
                    <a:bodyPr/>
                    <a:lstStyle/>
                    <a:p>
                      <a:r>
                        <a:rPr lang="en-CH" dirty="0"/>
                        <a:t>jlw:lab_proccess_</a:t>
                      </a:r>
                    </a:p>
                  </a:txBody>
                  <a:tcPr/>
                </a:tc>
                <a:tc>
                  <a:txBody>
                    <a:bodyPr/>
                    <a:lstStyle/>
                    <a:p>
                      <a:r>
                        <a:rPr lang="en-CH" dirty="0"/>
                        <a:t>IRI</a:t>
                      </a:r>
                    </a:p>
                  </a:txBody>
                  <a:tcPr anchor="ctr"/>
                </a:tc>
                <a:tc>
                  <a:txBody>
                    <a:bodyPr/>
                    <a:lstStyle/>
                    <a:p>
                      <a:pPr marL="285750" indent="-285750">
                        <a:buFont typeface="Arial" panose="020B0604020202020204" pitchFamily="34" charset="0"/>
                        <a:buChar char="•"/>
                      </a:pPr>
                      <a:r>
                        <a:rPr lang="en-CH" dirty="0"/>
                        <a:t>specific for sample processing</a:t>
                      </a:r>
                    </a:p>
                  </a:txBody>
                  <a:tcPr anchor="ctr"/>
                </a:tc>
                <a:extLst>
                  <a:ext uri="{0D108BD9-81ED-4DB2-BD59-A6C34878D82A}">
                    <a16:rowId xmlns:a16="http://schemas.microsoft.com/office/drawing/2014/main" val="179513013"/>
                  </a:ext>
                </a:extLst>
              </a:tr>
              <a:tr h="370840">
                <a:tc>
                  <a:txBody>
                    <a:bodyPr/>
                    <a:lstStyle/>
                    <a:p>
                      <a:r>
                        <a:rPr lang="en-CH" dirty="0"/>
                        <a:t>vit:*_xref</a:t>
                      </a:r>
                    </a:p>
                  </a:txBody>
                  <a:tcPr/>
                </a:tc>
                <a:tc>
                  <a:txBody>
                    <a:bodyPr/>
                    <a:lstStyle/>
                    <a:p>
                      <a:r>
                        <a:rPr lang="en-CH" dirty="0"/>
                        <a:t>IRI</a:t>
                      </a:r>
                    </a:p>
                  </a:txBody>
                  <a:tcPr anchor="ctr"/>
                </a:tc>
                <a:tc>
                  <a:txBody>
                    <a:bodyPr/>
                    <a:lstStyle/>
                    <a:p>
                      <a:pPr marL="285750" indent="-285750">
                        <a:buFont typeface="Arial" panose="020B0604020202020204" pitchFamily="34" charset="0"/>
                        <a:buChar char="•"/>
                      </a:pPr>
                      <a:r>
                        <a:rPr lang="en-CH" dirty="0"/>
                        <a:t>identifes a resource in an external database</a:t>
                      </a:r>
                    </a:p>
                  </a:txBody>
                  <a:tcPr anchor="ctr"/>
                </a:tc>
                <a:extLst>
                  <a:ext uri="{0D108BD9-81ED-4DB2-BD59-A6C34878D82A}">
                    <a16:rowId xmlns:a16="http://schemas.microsoft.com/office/drawing/2014/main" val="914871976"/>
                  </a:ext>
                </a:extLst>
              </a:tr>
              <a:tr h="370840">
                <a:tc>
                  <a:txBody>
                    <a:bodyPr/>
                    <a:lstStyle/>
                    <a:p>
                      <a:endParaRPr lang="en-CH" dirty="0"/>
                    </a:p>
                  </a:txBody>
                  <a:tcPr/>
                </a:tc>
                <a:tc>
                  <a:txBody>
                    <a:bodyPr/>
                    <a:lstStyle/>
                    <a:p>
                      <a:endParaRPr lang="en-CH" dirty="0"/>
                    </a:p>
                  </a:txBody>
                  <a:tcPr/>
                </a:tc>
                <a:tc>
                  <a:txBody>
                    <a:bodyPr/>
                    <a:lstStyle/>
                    <a:p>
                      <a:pPr marL="285750" indent="-285750">
                        <a:buFont typeface="Arial" panose="020B0604020202020204" pitchFamily="34" charset="0"/>
                        <a:buChar char="•"/>
                      </a:pPr>
                      <a:endParaRPr lang="en-CH" dirty="0"/>
                    </a:p>
                  </a:txBody>
                  <a:tcPr/>
                </a:tc>
                <a:extLst>
                  <a:ext uri="{0D108BD9-81ED-4DB2-BD59-A6C34878D82A}">
                    <a16:rowId xmlns:a16="http://schemas.microsoft.com/office/drawing/2014/main" val="2980321874"/>
                  </a:ext>
                </a:extLst>
              </a:tr>
            </a:tbl>
          </a:graphicData>
        </a:graphic>
      </p:graphicFrame>
    </p:spTree>
    <p:extLst>
      <p:ext uri="{BB962C8B-B14F-4D97-AF65-F5344CB8AC3E}">
        <p14:creationId xmlns:p14="http://schemas.microsoft.com/office/powerpoint/2010/main" val="270018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87B7-6A86-B94A-B1CE-00107CA6C0DF}"/>
              </a:ext>
            </a:extLst>
          </p:cNvPr>
          <p:cNvSpPr>
            <a:spLocks noGrp="1"/>
          </p:cNvSpPr>
          <p:nvPr>
            <p:ph type="title"/>
          </p:nvPr>
        </p:nvSpPr>
        <p:spPr/>
        <p:txBody>
          <a:bodyPr>
            <a:normAutofit fontScale="90000"/>
          </a:bodyPr>
          <a:lstStyle/>
          <a:p>
            <a:r>
              <a:rPr lang="en-CH" dirty="0"/>
              <a:t>Visual graphs</a:t>
            </a:r>
          </a:p>
        </p:txBody>
      </p:sp>
      <p:sp>
        <p:nvSpPr>
          <p:cNvPr id="3" name="Content Placeholder 2">
            <a:extLst>
              <a:ext uri="{FF2B5EF4-FFF2-40B4-BE49-F238E27FC236}">
                <a16:creationId xmlns:a16="http://schemas.microsoft.com/office/drawing/2014/main" id="{9EBE4AFD-E611-6B46-8996-6E965237CB89}"/>
              </a:ext>
            </a:extLst>
          </p:cNvPr>
          <p:cNvSpPr>
            <a:spLocks noGrp="1"/>
          </p:cNvSpPr>
          <p:nvPr>
            <p:ph idx="1"/>
          </p:nvPr>
        </p:nvSpPr>
        <p:spPr/>
        <p:txBody>
          <a:bodyPr/>
          <a:lstStyle/>
          <a:p>
            <a:pPr marL="342900" indent="-342900">
              <a:buFont typeface="Arial" panose="020B0604020202020204" pitchFamily="34" charset="0"/>
              <a:buChar char="•"/>
            </a:pPr>
            <a:r>
              <a:rPr lang="en-CH" sz="2000" dirty="0"/>
              <a:t>This is a great educational to!</a:t>
            </a:r>
          </a:p>
          <a:p>
            <a:pPr marL="342900" indent="-342900">
              <a:buFont typeface="Arial" panose="020B0604020202020204" pitchFamily="34" charset="0"/>
              <a:buChar char="•"/>
            </a:pPr>
            <a:r>
              <a:rPr lang="en-CH" sz="2000" dirty="0"/>
              <a:t>GraphDB is providing a one-size-fits-all implementation with several limitations:</a:t>
            </a:r>
          </a:p>
          <a:p>
            <a:pPr marL="702900" lvl="1" indent="-342900">
              <a:spcBef>
                <a:spcPts val="600"/>
              </a:spcBef>
              <a:buFont typeface="Arial" panose="020B0604020202020204" pitchFamily="34" charset="0"/>
              <a:buChar char="•"/>
            </a:pPr>
            <a:r>
              <a:rPr lang="en-CH" sz="1800" b="0" dirty="0"/>
              <a:t>Limited number of nodes displayed </a:t>
            </a:r>
          </a:p>
          <a:p>
            <a:pPr marL="702900" lvl="1" indent="-342900">
              <a:spcBef>
                <a:spcPts val="600"/>
              </a:spcBef>
              <a:buFont typeface="Arial" panose="020B0604020202020204" pitchFamily="34" charset="0"/>
              <a:buChar char="•"/>
            </a:pPr>
            <a:r>
              <a:rPr lang="en-CH" sz="1800" b="0" dirty="0"/>
              <a:t>Hard choice between arrows and properties</a:t>
            </a:r>
          </a:p>
          <a:p>
            <a:pPr marL="702900" lvl="1" indent="-342900">
              <a:spcBef>
                <a:spcPts val="600"/>
              </a:spcBef>
              <a:buFont typeface="Arial" panose="020B0604020202020204" pitchFamily="34" charset="0"/>
              <a:buChar char="•"/>
            </a:pPr>
            <a:r>
              <a:rPr lang="en-CH" sz="1800" b="0" dirty="0"/>
              <a:t>Hard-coded default configuration</a:t>
            </a:r>
          </a:p>
          <a:p>
            <a:pPr marL="702900" lvl="1" indent="-342900">
              <a:spcBef>
                <a:spcPts val="600"/>
              </a:spcBef>
              <a:buFont typeface="Arial" panose="020B0604020202020204" pitchFamily="34" charset="0"/>
              <a:buChar char="•"/>
            </a:pPr>
            <a:r>
              <a:rPr lang="en-CH" sz="1800" b="0" dirty="0"/>
              <a:t>User-based configuration not available in read-only mode</a:t>
            </a:r>
          </a:p>
          <a:p>
            <a:pPr marL="342900" indent="-342900">
              <a:buFont typeface="Arial" panose="020B0604020202020204" pitchFamily="34" charset="0"/>
              <a:buChar char="•"/>
            </a:pPr>
            <a:r>
              <a:rPr lang="en-CH" sz="2000" dirty="0"/>
              <a:t>A version 2 of graphdb-workbench is in preparation</a:t>
            </a:r>
          </a:p>
          <a:p>
            <a:pPr marL="342900" indent="-342900">
              <a:buFont typeface="Arial" panose="020B0604020202020204" pitchFamily="34" charset="0"/>
              <a:buChar char="•"/>
            </a:pPr>
            <a:r>
              <a:rPr lang="en-CH" sz="2000" dirty="0"/>
              <a:t>I am investigating alternative solution for visualizing graphs</a:t>
            </a:r>
          </a:p>
          <a:p>
            <a:pPr marL="342900" indent="-342900">
              <a:buFont typeface="Arial" panose="020B0604020202020204" pitchFamily="34" charset="0"/>
              <a:buChar char="•"/>
            </a:pPr>
            <a:endParaRPr lang="en-CH" sz="2000" dirty="0"/>
          </a:p>
          <a:p>
            <a:endParaRPr lang="en-CH" sz="2000" dirty="0"/>
          </a:p>
          <a:p>
            <a:pPr marL="342900" indent="-342900">
              <a:buFont typeface="Arial" panose="020B0604020202020204" pitchFamily="34" charset="0"/>
              <a:buChar char="•"/>
            </a:pPr>
            <a:endParaRPr lang="en-CH" sz="2000" dirty="0"/>
          </a:p>
        </p:txBody>
      </p:sp>
    </p:spTree>
    <p:extLst>
      <p:ext uri="{BB962C8B-B14F-4D97-AF65-F5344CB8AC3E}">
        <p14:creationId xmlns:p14="http://schemas.microsoft.com/office/powerpoint/2010/main" val="192436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38DF-C20E-0B4B-8FDD-55363E2E70C9}"/>
              </a:ext>
            </a:extLst>
          </p:cNvPr>
          <p:cNvSpPr>
            <a:spLocks noGrp="1"/>
          </p:cNvSpPr>
          <p:nvPr>
            <p:ph type="title"/>
          </p:nvPr>
        </p:nvSpPr>
        <p:spPr/>
        <p:txBody>
          <a:bodyPr>
            <a:normAutofit fontScale="90000"/>
          </a:bodyPr>
          <a:lstStyle/>
          <a:p>
            <a:r>
              <a:rPr lang="en-CH" dirty="0"/>
              <a:t>Redo </a:t>
            </a:r>
          </a:p>
        </p:txBody>
      </p:sp>
      <p:sp>
        <p:nvSpPr>
          <p:cNvPr id="3" name="Content Placeholder 2">
            <a:extLst>
              <a:ext uri="{FF2B5EF4-FFF2-40B4-BE49-F238E27FC236}">
                <a16:creationId xmlns:a16="http://schemas.microsoft.com/office/drawing/2014/main" id="{9AC9BB8A-ABC6-414D-9B56-815032393EC1}"/>
              </a:ext>
            </a:extLst>
          </p:cNvPr>
          <p:cNvSpPr>
            <a:spLocks noGrp="1"/>
          </p:cNvSpPr>
          <p:nvPr>
            <p:ph idx="1"/>
          </p:nvPr>
        </p:nvSpPr>
        <p:spPr/>
        <p:txBody>
          <a:bodyPr/>
          <a:lstStyle/>
          <a:p>
            <a:r>
              <a:rPr lang="en-CH" dirty="0"/>
              <a:t>Redo exercise 1 using the Visual graph interface</a:t>
            </a:r>
          </a:p>
          <a:p>
            <a:endParaRPr lang="en-CH" dirty="0"/>
          </a:p>
          <a:p>
            <a:pPr marL="457200" indent="-457200">
              <a:buFont typeface="Arial" pitchFamily="34" charset="0"/>
              <a:buAutoNum type="arabicParenR"/>
            </a:pPr>
            <a:r>
              <a:rPr lang="en-CH" dirty="0"/>
              <a:t>What is the stock quantity of PF-code </a:t>
            </a:r>
            <a:r>
              <a:rPr lang="en-GB" dirty="0"/>
              <a:t>V100020</a:t>
            </a:r>
            <a:endParaRPr lang="en-CH" dirty="0"/>
          </a:p>
          <a:p>
            <a:pPr marL="457200" indent="-457200">
              <a:buFont typeface="Arial" pitchFamily="34" charset="0"/>
              <a:buAutoNum type="arabicParenR"/>
            </a:pPr>
            <a:r>
              <a:rPr lang="en-CH" dirty="0"/>
              <a:t>To which plant family belongs the </a:t>
            </a:r>
            <a:r>
              <a:rPr lang="en-GB" i="1" dirty="0" err="1"/>
              <a:t>Brillantaisia</a:t>
            </a:r>
            <a:r>
              <a:rPr lang="en-CH" dirty="0"/>
              <a:t> genus</a:t>
            </a:r>
          </a:p>
          <a:p>
            <a:pPr marL="457200" indent="-457200">
              <a:buAutoNum type="arabicParenR"/>
            </a:pPr>
            <a:r>
              <a:rPr lang="en-CH" dirty="0"/>
              <a:t>What is the cytoxicity determined by the TPH for extract VGF144_G10 (you need to crawl more than one table)</a:t>
            </a:r>
          </a:p>
          <a:p>
            <a:pPr marL="457200" indent="-457200">
              <a:buFont typeface="Arial" pitchFamily="34" charset="0"/>
              <a:buAutoNum type="arabicParenR"/>
            </a:pPr>
            <a:r>
              <a:rPr lang="en-CH" dirty="0"/>
              <a:t>Which plant species are available in plant familly </a:t>
            </a:r>
            <a:r>
              <a:rPr lang="en-GB" i="1" dirty="0" err="1"/>
              <a:t>Goodeniaceae</a:t>
            </a:r>
            <a:endParaRPr lang="en-CH" i="1" dirty="0"/>
          </a:p>
          <a:p>
            <a:endParaRPr lang="en-CH" dirty="0"/>
          </a:p>
        </p:txBody>
      </p:sp>
    </p:spTree>
    <p:extLst>
      <p:ext uri="{BB962C8B-B14F-4D97-AF65-F5344CB8AC3E}">
        <p14:creationId xmlns:p14="http://schemas.microsoft.com/office/powerpoint/2010/main" val="134678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Table 56">
            <a:extLst>
              <a:ext uri="{FF2B5EF4-FFF2-40B4-BE49-F238E27FC236}">
                <a16:creationId xmlns:a16="http://schemas.microsoft.com/office/drawing/2014/main" id="{40C2C537-5011-DB4B-8D79-47A7D6EBCC26}"/>
              </a:ext>
            </a:extLst>
          </p:cNvPr>
          <p:cNvGraphicFramePr>
            <a:graphicFrameLocks noGrp="1"/>
          </p:cNvGraphicFramePr>
          <p:nvPr>
            <p:extLst>
              <p:ext uri="{D42A27DB-BD31-4B8C-83A1-F6EECF244321}">
                <p14:modId xmlns:p14="http://schemas.microsoft.com/office/powerpoint/2010/main" val="2303986705"/>
              </p:ext>
            </p:extLst>
          </p:nvPr>
        </p:nvGraphicFramePr>
        <p:xfrm>
          <a:off x="152400" y="1397000"/>
          <a:ext cx="8763000" cy="530860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1940321134"/>
                    </a:ext>
                  </a:extLst>
                </a:gridCol>
                <a:gridCol w="2438400">
                  <a:extLst>
                    <a:ext uri="{9D8B030D-6E8A-4147-A177-3AD203B41FA5}">
                      <a16:colId xmlns:a16="http://schemas.microsoft.com/office/drawing/2014/main" val="2452773715"/>
                    </a:ext>
                  </a:extLst>
                </a:gridCol>
                <a:gridCol w="2590800">
                  <a:extLst>
                    <a:ext uri="{9D8B030D-6E8A-4147-A177-3AD203B41FA5}">
                      <a16:colId xmlns:a16="http://schemas.microsoft.com/office/drawing/2014/main" val="2383439272"/>
                    </a:ext>
                  </a:extLst>
                </a:gridCol>
              </a:tblGrid>
              <a:tr h="1061720">
                <a:tc>
                  <a:txBody>
                    <a:bodyPr/>
                    <a:lstStyle/>
                    <a:p>
                      <a:pPr algn="ctr"/>
                      <a:r>
                        <a:rPr lang="en-CH" sz="2000" dirty="0">
                          <a:solidFill>
                            <a:schemeClr val="tx1"/>
                          </a:solidFill>
                        </a:rPr>
                        <a:t>The graph to search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sz="2000" dirty="0">
                          <a:solidFill>
                            <a:schemeClr val="tx1"/>
                          </a:solidFill>
                        </a:rPr>
                        <a:t> Query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H" sz="2000" dirty="0">
                          <a:solidFill>
                            <a:schemeClr val="tx1"/>
                          </a:solidFill>
                        </a:rPr>
                        <a:t>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9687819"/>
                  </a:ext>
                </a:extLst>
              </a:tr>
              <a:tr h="1061720">
                <a:tc rowSpan="4">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0063445"/>
                  </a:ext>
                </a:extLst>
              </a:tr>
              <a:tr h="1061720">
                <a:tc vMerge="1">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992576"/>
                  </a:ext>
                </a:extLst>
              </a:tr>
              <a:tr h="1061720">
                <a:tc vMerge="1">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8943014"/>
                  </a:ext>
                </a:extLst>
              </a:tr>
              <a:tr h="1061720">
                <a:tc vMerge="1">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H"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977188"/>
                  </a:ext>
                </a:extLst>
              </a:tr>
            </a:tbl>
          </a:graphicData>
        </a:graphic>
      </p:graphicFrame>
      <p:sp>
        <p:nvSpPr>
          <p:cNvPr id="2" name="Title 1">
            <a:extLst>
              <a:ext uri="{FF2B5EF4-FFF2-40B4-BE49-F238E27FC236}">
                <a16:creationId xmlns:a16="http://schemas.microsoft.com/office/drawing/2014/main" id="{1FAC9249-4A6A-CF4D-AA14-E4A5E87BD88B}"/>
              </a:ext>
            </a:extLst>
          </p:cNvPr>
          <p:cNvSpPr>
            <a:spLocks noGrp="1"/>
          </p:cNvSpPr>
          <p:nvPr>
            <p:ph type="title"/>
          </p:nvPr>
        </p:nvSpPr>
        <p:spPr/>
        <p:txBody>
          <a:bodyPr>
            <a:normAutofit fontScale="90000"/>
          </a:bodyPr>
          <a:lstStyle/>
          <a:p>
            <a:r>
              <a:rPr lang="en-CH" dirty="0"/>
              <a:t>Graph queries</a:t>
            </a:r>
          </a:p>
        </p:txBody>
      </p:sp>
      <p:grpSp>
        <p:nvGrpSpPr>
          <p:cNvPr id="61" name="Group 60">
            <a:extLst>
              <a:ext uri="{FF2B5EF4-FFF2-40B4-BE49-F238E27FC236}">
                <a16:creationId xmlns:a16="http://schemas.microsoft.com/office/drawing/2014/main" id="{13122ED8-EBA9-8142-BACD-47089E5EE47A}"/>
              </a:ext>
            </a:extLst>
          </p:cNvPr>
          <p:cNvGrpSpPr/>
          <p:nvPr/>
        </p:nvGrpSpPr>
        <p:grpSpPr>
          <a:xfrm>
            <a:off x="533400" y="3505200"/>
            <a:ext cx="2895599" cy="1447800"/>
            <a:chOff x="533400" y="3505200"/>
            <a:chExt cx="2895599" cy="1447800"/>
          </a:xfrm>
        </p:grpSpPr>
        <p:sp>
          <p:nvSpPr>
            <p:cNvPr id="18" name="Oval 17">
              <a:extLst>
                <a:ext uri="{FF2B5EF4-FFF2-40B4-BE49-F238E27FC236}">
                  <a16:creationId xmlns:a16="http://schemas.microsoft.com/office/drawing/2014/main" id="{F90D5890-949C-1543-94FC-A9A60F19F85D}"/>
                </a:ext>
              </a:extLst>
            </p:cNvPr>
            <p:cNvSpPr/>
            <p:nvPr/>
          </p:nvSpPr>
          <p:spPr>
            <a:xfrm>
              <a:off x="2057400" y="4648200"/>
              <a:ext cx="304800" cy="304800"/>
            </a:xfrm>
            <a:prstGeom prst="ellipse">
              <a:avLst/>
            </a:prstGeom>
            <a:solidFill>
              <a:srgbClr val="0432FF"/>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19" name="Oval 18">
              <a:extLst>
                <a:ext uri="{FF2B5EF4-FFF2-40B4-BE49-F238E27FC236}">
                  <a16:creationId xmlns:a16="http://schemas.microsoft.com/office/drawing/2014/main" id="{7154C8FC-B507-1945-A195-2C130F77178D}"/>
                </a:ext>
              </a:extLst>
            </p:cNvPr>
            <p:cNvSpPr/>
            <p:nvPr/>
          </p:nvSpPr>
          <p:spPr>
            <a:xfrm>
              <a:off x="533400" y="4343400"/>
              <a:ext cx="304800" cy="304800"/>
            </a:xfrm>
            <a:prstGeom prst="ellipse">
              <a:avLst/>
            </a:prstGeom>
            <a:solidFill>
              <a:srgbClr val="7030A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20" name="Oval 19">
              <a:extLst>
                <a:ext uri="{FF2B5EF4-FFF2-40B4-BE49-F238E27FC236}">
                  <a16:creationId xmlns:a16="http://schemas.microsoft.com/office/drawing/2014/main" id="{9ACC490D-768A-1745-9CDD-0F9D257D0FAA}"/>
                </a:ext>
              </a:extLst>
            </p:cNvPr>
            <p:cNvSpPr/>
            <p:nvPr/>
          </p:nvSpPr>
          <p:spPr>
            <a:xfrm>
              <a:off x="1075889" y="3535680"/>
              <a:ext cx="304800" cy="304800"/>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21" name="Oval 20">
              <a:extLst>
                <a:ext uri="{FF2B5EF4-FFF2-40B4-BE49-F238E27FC236}">
                  <a16:creationId xmlns:a16="http://schemas.microsoft.com/office/drawing/2014/main" id="{F9C6A6B0-BB0B-4346-A033-FF3F488954BC}"/>
                </a:ext>
              </a:extLst>
            </p:cNvPr>
            <p:cNvSpPr/>
            <p:nvPr/>
          </p:nvSpPr>
          <p:spPr>
            <a:xfrm>
              <a:off x="2100044" y="3528060"/>
              <a:ext cx="304800" cy="304800"/>
            </a:xfrm>
            <a:prstGeom prst="ellipse">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22" name="Oval 21">
              <a:extLst>
                <a:ext uri="{FF2B5EF4-FFF2-40B4-BE49-F238E27FC236}">
                  <a16:creationId xmlns:a16="http://schemas.microsoft.com/office/drawing/2014/main" id="{0284E074-F55B-814D-A4C4-5EB6FAE82961}"/>
                </a:ext>
              </a:extLst>
            </p:cNvPr>
            <p:cNvSpPr/>
            <p:nvPr/>
          </p:nvSpPr>
          <p:spPr>
            <a:xfrm>
              <a:off x="3124199" y="3562350"/>
              <a:ext cx="304800" cy="304800"/>
            </a:xfrm>
            <a:prstGeom prst="ellipse">
              <a:avLst/>
            </a:prstGeom>
            <a:solidFill>
              <a:srgbClr val="009799"/>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23" name="Right Arrow 22">
              <a:extLst>
                <a:ext uri="{FF2B5EF4-FFF2-40B4-BE49-F238E27FC236}">
                  <a16:creationId xmlns:a16="http://schemas.microsoft.com/office/drawing/2014/main" id="{1B04255E-0196-1947-93AA-429B9A00BEC4}"/>
                </a:ext>
              </a:extLst>
            </p:cNvPr>
            <p:cNvSpPr/>
            <p:nvPr/>
          </p:nvSpPr>
          <p:spPr>
            <a:xfrm>
              <a:off x="1490444" y="3505200"/>
              <a:ext cx="533400" cy="304800"/>
            </a:xfrm>
            <a:prstGeom prst="rightArrow">
              <a:avLst/>
            </a:prstGeom>
            <a:solidFill>
              <a:srgbClr val="0432FF"/>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24" name="Right Arrow 23">
              <a:extLst>
                <a:ext uri="{FF2B5EF4-FFF2-40B4-BE49-F238E27FC236}">
                  <a16:creationId xmlns:a16="http://schemas.microsoft.com/office/drawing/2014/main" id="{2929CE6A-3084-7441-A16C-F2A303945768}"/>
                </a:ext>
              </a:extLst>
            </p:cNvPr>
            <p:cNvSpPr/>
            <p:nvPr/>
          </p:nvSpPr>
          <p:spPr>
            <a:xfrm>
              <a:off x="2442944" y="4648200"/>
              <a:ext cx="533400" cy="304800"/>
            </a:xfrm>
            <a:prstGeom prst="rightArrow">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25" name="Right Arrow 24">
              <a:extLst>
                <a:ext uri="{FF2B5EF4-FFF2-40B4-BE49-F238E27FC236}">
                  <a16:creationId xmlns:a16="http://schemas.microsoft.com/office/drawing/2014/main" id="{AF32FF17-8432-DC4E-9DF2-32F2FD590411}"/>
                </a:ext>
              </a:extLst>
            </p:cNvPr>
            <p:cNvSpPr/>
            <p:nvPr/>
          </p:nvSpPr>
          <p:spPr>
            <a:xfrm>
              <a:off x="2552700" y="3562350"/>
              <a:ext cx="533400" cy="304800"/>
            </a:xfrm>
            <a:prstGeom prst="rightArrow">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26" name="Right Arrow 25">
              <a:extLst>
                <a:ext uri="{FF2B5EF4-FFF2-40B4-BE49-F238E27FC236}">
                  <a16:creationId xmlns:a16="http://schemas.microsoft.com/office/drawing/2014/main" id="{EDB75FD1-A6FC-D144-9CBB-EE9B4204AAB4}"/>
                </a:ext>
              </a:extLst>
            </p:cNvPr>
            <p:cNvSpPr/>
            <p:nvPr/>
          </p:nvSpPr>
          <p:spPr>
            <a:xfrm rot="5400000">
              <a:off x="1943100" y="4114801"/>
              <a:ext cx="533400" cy="304800"/>
            </a:xfrm>
            <a:prstGeom prst="rightArrow">
              <a:avLst/>
            </a:prstGeom>
            <a:solidFill>
              <a:srgbClr val="7030A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27" name="Right Arrow 26">
              <a:extLst>
                <a:ext uri="{FF2B5EF4-FFF2-40B4-BE49-F238E27FC236}">
                  <a16:creationId xmlns:a16="http://schemas.microsoft.com/office/drawing/2014/main" id="{53CEB9F5-5C4A-C245-B297-CF9B65978486}"/>
                </a:ext>
              </a:extLst>
            </p:cNvPr>
            <p:cNvSpPr/>
            <p:nvPr/>
          </p:nvSpPr>
          <p:spPr>
            <a:xfrm rot="18247760">
              <a:off x="685800" y="3939540"/>
              <a:ext cx="533400" cy="304800"/>
            </a:xfrm>
            <a:prstGeom prst="rightArrow">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28" name="Oval 27">
              <a:extLst>
                <a:ext uri="{FF2B5EF4-FFF2-40B4-BE49-F238E27FC236}">
                  <a16:creationId xmlns:a16="http://schemas.microsoft.com/office/drawing/2014/main" id="{4ECC8034-BBE0-A942-AC3D-E1404200DFE4}"/>
                </a:ext>
              </a:extLst>
            </p:cNvPr>
            <p:cNvSpPr/>
            <p:nvPr/>
          </p:nvSpPr>
          <p:spPr>
            <a:xfrm>
              <a:off x="3057088" y="4648200"/>
              <a:ext cx="304800" cy="304800"/>
            </a:xfrm>
            <a:prstGeom prst="ellipse">
              <a:avLst/>
            </a:prstGeom>
            <a:solidFill>
              <a:srgbClr val="009799"/>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grpSp>
      <p:grpSp>
        <p:nvGrpSpPr>
          <p:cNvPr id="62" name="Group 61">
            <a:extLst>
              <a:ext uri="{FF2B5EF4-FFF2-40B4-BE49-F238E27FC236}">
                <a16:creationId xmlns:a16="http://schemas.microsoft.com/office/drawing/2014/main" id="{211FECD7-F941-F94A-88E3-EAA02A5EAEDB}"/>
              </a:ext>
            </a:extLst>
          </p:cNvPr>
          <p:cNvGrpSpPr/>
          <p:nvPr/>
        </p:nvGrpSpPr>
        <p:grpSpPr>
          <a:xfrm>
            <a:off x="4419600" y="3897868"/>
            <a:ext cx="1344123" cy="369332"/>
            <a:chOff x="4882954" y="3009941"/>
            <a:chExt cx="1344123" cy="369332"/>
          </a:xfrm>
        </p:grpSpPr>
        <p:sp>
          <p:nvSpPr>
            <p:cNvPr id="33" name="Right Arrow 32">
              <a:extLst>
                <a:ext uri="{FF2B5EF4-FFF2-40B4-BE49-F238E27FC236}">
                  <a16:creationId xmlns:a16="http://schemas.microsoft.com/office/drawing/2014/main" id="{38F671CA-F33F-2A43-AE4F-B78584A17E55}"/>
                </a:ext>
              </a:extLst>
            </p:cNvPr>
            <p:cNvSpPr/>
            <p:nvPr/>
          </p:nvSpPr>
          <p:spPr>
            <a:xfrm>
              <a:off x="5280731" y="3042207"/>
              <a:ext cx="533400" cy="304800"/>
            </a:xfrm>
            <a:prstGeom prst="rightArrow">
              <a:avLst/>
            </a:prstGeom>
            <a:solidFill>
              <a:srgbClr val="0432FF"/>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34" name="TextBox 33">
              <a:extLst>
                <a:ext uri="{FF2B5EF4-FFF2-40B4-BE49-F238E27FC236}">
                  <a16:creationId xmlns:a16="http://schemas.microsoft.com/office/drawing/2014/main" id="{73B4628C-24BA-964B-9B24-57D70F42DAC9}"/>
                </a:ext>
              </a:extLst>
            </p:cNvPr>
            <p:cNvSpPr txBox="1"/>
            <p:nvPr/>
          </p:nvSpPr>
          <p:spPr>
            <a:xfrm>
              <a:off x="5812522" y="3009941"/>
              <a:ext cx="414555" cy="369332"/>
            </a:xfrm>
            <a:prstGeom prst="rect">
              <a:avLst/>
            </a:prstGeom>
            <a:noFill/>
          </p:spPr>
          <p:txBody>
            <a:bodyPr wrap="square" lIns="0" tIns="0" rIns="0" bIns="0" rtlCol="0">
              <a:spAutoFit/>
            </a:bodyPr>
            <a:lstStyle/>
            <a:p>
              <a:pPr algn="ctr"/>
              <a:r>
                <a:rPr lang="en-CH" sz="2400" b="1" dirty="0">
                  <a:effectLst>
                    <a:outerShdw blurRad="38100" dist="12700" dir="2700000" algn="ctr" rotWithShape="0">
                      <a:srgbClr val="000000">
                        <a:alpha val="50000"/>
                      </a:srgbClr>
                    </a:outerShdw>
                  </a:effectLst>
                </a:rPr>
                <a:t>?</a:t>
              </a:r>
            </a:p>
          </p:txBody>
        </p:sp>
        <p:sp>
          <p:nvSpPr>
            <p:cNvPr id="35" name="TextBox 34">
              <a:extLst>
                <a:ext uri="{FF2B5EF4-FFF2-40B4-BE49-F238E27FC236}">
                  <a16:creationId xmlns:a16="http://schemas.microsoft.com/office/drawing/2014/main" id="{98483F98-527A-C243-A031-CE4F86D55E4E}"/>
                </a:ext>
              </a:extLst>
            </p:cNvPr>
            <p:cNvSpPr txBox="1"/>
            <p:nvPr/>
          </p:nvSpPr>
          <p:spPr>
            <a:xfrm>
              <a:off x="4882954" y="3009941"/>
              <a:ext cx="399386" cy="369332"/>
            </a:xfrm>
            <a:prstGeom prst="rect">
              <a:avLst/>
            </a:prstGeom>
            <a:noFill/>
          </p:spPr>
          <p:txBody>
            <a:bodyPr wrap="square" lIns="0" tIns="0" rIns="0" bIns="0" rtlCol="0">
              <a:spAutoFit/>
            </a:bodyPr>
            <a:lstStyle/>
            <a:p>
              <a:pPr algn="ctr"/>
              <a:r>
                <a:rPr lang="en-CH" sz="2400" b="1" dirty="0">
                  <a:effectLst>
                    <a:outerShdw blurRad="38100" dist="12700" dir="2700000" algn="ctr" rotWithShape="0">
                      <a:srgbClr val="000000">
                        <a:alpha val="50000"/>
                      </a:srgbClr>
                    </a:outerShdw>
                  </a:effectLst>
                </a:rPr>
                <a:t>?</a:t>
              </a:r>
            </a:p>
          </p:txBody>
        </p:sp>
      </p:grpSp>
      <p:grpSp>
        <p:nvGrpSpPr>
          <p:cNvPr id="63" name="Group 62">
            <a:extLst>
              <a:ext uri="{FF2B5EF4-FFF2-40B4-BE49-F238E27FC236}">
                <a16:creationId xmlns:a16="http://schemas.microsoft.com/office/drawing/2014/main" id="{22207999-1785-0546-B195-B62CEE424C49}"/>
              </a:ext>
            </a:extLst>
          </p:cNvPr>
          <p:cNvGrpSpPr/>
          <p:nvPr/>
        </p:nvGrpSpPr>
        <p:grpSpPr>
          <a:xfrm>
            <a:off x="7086600" y="3897868"/>
            <a:ext cx="990600" cy="313660"/>
            <a:chOff x="6934200" y="2743200"/>
            <a:chExt cx="990600" cy="313660"/>
          </a:xfrm>
        </p:grpSpPr>
        <p:sp>
          <p:nvSpPr>
            <p:cNvPr id="36" name="Oval 35">
              <a:extLst>
                <a:ext uri="{FF2B5EF4-FFF2-40B4-BE49-F238E27FC236}">
                  <a16:creationId xmlns:a16="http://schemas.microsoft.com/office/drawing/2014/main" id="{6DDE8531-06E1-F44F-88B9-0C173CD9AD26}"/>
                </a:ext>
              </a:extLst>
            </p:cNvPr>
            <p:cNvSpPr/>
            <p:nvPr/>
          </p:nvSpPr>
          <p:spPr>
            <a:xfrm>
              <a:off x="6934200" y="2743200"/>
              <a:ext cx="304800" cy="304800"/>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37" name="Oval 36">
              <a:extLst>
                <a:ext uri="{FF2B5EF4-FFF2-40B4-BE49-F238E27FC236}">
                  <a16:creationId xmlns:a16="http://schemas.microsoft.com/office/drawing/2014/main" id="{64B03199-4E98-544D-8714-233C4CFD277F}"/>
                </a:ext>
              </a:extLst>
            </p:cNvPr>
            <p:cNvSpPr/>
            <p:nvPr/>
          </p:nvSpPr>
          <p:spPr>
            <a:xfrm>
              <a:off x="7620000" y="2752060"/>
              <a:ext cx="304800" cy="304800"/>
            </a:xfrm>
            <a:prstGeom prst="ellipse">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grpSp>
      <p:grpSp>
        <p:nvGrpSpPr>
          <p:cNvPr id="64" name="Group 63">
            <a:extLst>
              <a:ext uri="{FF2B5EF4-FFF2-40B4-BE49-F238E27FC236}">
                <a16:creationId xmlns:a16="http://schemas.microsoft.com/office/drawing/2014/main" id="{97786CB2-CE3C-204D-A288-2B084C42A34E}"/>
              </a:ext>
            </a:extLst>
          </p:cNvPr>
          <p:cNvGrpSpPr/>
          <p:nvPr/>
        </p:nvGrpSpPr>
        <p:grpSpPr>
          <a:xfrm>
            <a:off x="4572000" y="2831068"/>
            <a:ext cx="1015070" cy="369332"/>
            <a:chOff x="4876800" y="4507468"/>
            <a:chExt cx="1015070" cy="369332"/>
          </a:xfrm>
        </p:grpSpPr>
        <p:sp>
          <p:nvSpPr>
            <p:cNvPr id="40" name="Oval 39">
              <a:extLst>
                <a:ext uri="{FF2B5EF4-FFF2-40B4-BE49-F238E27FC236}">
                  <a16:creationId xmlns:a16="http://schemas.microsoft.com/office/drawing/2014/main" id="{41E5F786-69C8-AD49-943D-2E47153078F6}"/>
                </a:ext>
              </a:extLst>
            </p:cNvPr>
            <p:cNvSpPr/>
            <p:nvPr/>
          </p:nvSpPr>
          <p:spPr>
            <a:xfrm>
              <a:off x="5587070" y="4539734"/>
              <a:ext cx="304800" cy="304800"/>
            </a:xfrm>
            <a:prstGeom prst="ellipse">
              <a:avLst/>
            </a:prstGeom>
            <a:solidFill>
              <a:srgbClr val="0432FF"/>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41" name="Oval 40">
              <a:extLst>
                <a:ext uri="{FF2B5EF4-FFF2-40B4-BE49-F238E27FC236}">
                  <a16:creationId xmlns:a16="http://schemas.microsoft.com/office/drawing/2014/main" id="{564D690C-5DB1-EA43-B0EB-E7FFD45FFEDA}"/>
                </a:ext>
              </a:extLst>
            </p:cNvPr>
            <p:cNvSpPr/>
            <p:nvPr/>
          </p:nvSpPr>
          <p:spPr>
            <a:xfrm>
              <a:off x="4876800" y="4539734"/>
              <a:ext cx="304800" cy="304800"/>
            </a:xfrm>
            <a:prstGeom prst="ellipse">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42" name="TextBox 41">
              <a:extLst>
                <a:ext uri="{FF2B5EF4-FFF2-40B4-BE49-F238E27FC236}">
                  <a16:creationId xmlns:a16="http://schemas.microsoft.com/office/drawing/2014/main" id="{C572A401-1D6B-024A-9CB7-489E7FCC7C16}"/>
                </a:ext>
              </a:extLst>
            </p:cNvPr>
            <p:cNvSpPr txBox="1"/>
            <p:nvPr/>
          </p:nvSpPr>
          <p:spPr>
            <a:xfrm>
              <a:off x="5184642" y="4507468"/>
              <a:ext cx="399386" cy="369332"/>
            </a:xfrm>
            <a:prstGeom prst="rect">
              <a:avLst/>
            </a:prstGeom>
            <a:noFill/>
          </p:spPr>
          <p:txBody>
            <a:bodyPr wrap="square" lIns="0" tIns="0" rIns="0" bIns="0" rtlCol="0">
              <a:spAutoFit/>
            </a:bodyPr>
            <a:lstStyle/>
            <a:p>
              <a:pPr algn="ctr"/>
              <a:r>
                <a:rPr lang="en-CH" sz="2400" b="1" dirty="0">
                  <a:effectLst>
                    <a:outerShdw blurRad="38100" dist="12700" dir="2700000" algn="ctr" rotWithShape="0">
                      <a:srgbClr val="000000">
                        <a:alpha val="50000"/>
                      </a:srgbClr>
                    </a:outerShdw>
                  </a:effectLst>
                </a:rPr>
                <a:t>?</a:t>
              </a:r>
            </a:p>
          </p:txBody>
        </p:sp>
      </p:grpSp>
      <p:sp>
        <p:nvSpPr>
          <p:cNvPr id="43" name="Right Arrow 42">
            <a:extLst>
              <a:ext uri="{FF2B5EF4-FFF2-40B4-BE49-F238E27FC236}">
                <a16:creationId xmlns:a16="http://schemas.microsoft.com/office/drawing/2014/main" id="{F59278D6-52BE-144D-9C9E-60286C74D716}"/>
              </a:ext>
            </a:extLst>
          </p:cNvPr>
          <p:cNvSpPr/>
          <p:nvPr/>
        </p:nvSpPr>
        <p:spPr>
          <a:xfrm>
            <a:off x="7391400" y="2819400"/>
            <a:ext cx="533400" cy="304800"/>
          </a:xfrm>
          <a:prstGeom prst="rightArrow">
            <a:avLst/>
          </a:prstGeom>
          <a:solidFill>
            <a:srgbClr val="7030A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grpSp>
        <p:nvGrpSpPr>
          <p:cNvPr id="65" name="Group 64">
            <a:extLst>
              <a:ext uri="{FF2B5EF4-FFF2-40B4-BE49-F238E27FC236}">
                <a16:creationId xmlns:a16="http://schemas.microsoft.com/office/drawing/2014/main" id="{C98E5826-D754-9748-A0FF-A7E470E7406E}"/>
              </a:ext>
            </a:extLst>
          </p:cNvPr>
          <p:cNvGrpSpPr/>
          <p:nvPr/>
        </p:nvGrpSpPr>
        <p:grpSpPr>
          <a:xfrm>
            <a:off x="4217644" y="4827369"/>
            <a:ext cx="1319940" cy="369332"/>
            <a:chOff x="4477414" y="5421868"/>
            <a:chExt cx="1319940" cy="369332"/>
          </a:xfrm>
        </p:grpSpPr>
        <p:sp>
          <p:nvSpPr>
            <p:cNvPr id="44" name="Oval 43">
              <a:extLst>
                <a:ext uri="{FF2B5EF4-FFF2-40B4-BE49-F238E27FC236}">
                  <a16:creationId xmlns:a16="http://schemas.microsoft.com/office/drawing/2014/main" id="{3A13DDA0-3AEF-FA48-A8E8-794A13DFE308}"/>
                </a:ext>
              </a:extLst>
            </p:cNvPr>
            <p:cNvSpPr/>
            <p:nvPr/>
          </p:nvSpPr>
          <p:spPr>
            <a:xfrm>
              <a:off x="5492554" y="5454134"/>
              <a:ext cx="304800" cy="304800"/>
            </a:xfrm>
            <a:prstGeom prst="ellipse">
              <a:avLst/>
            </a:prstGeom>
            <a:solidFill>
              <a:srgbClr val="009799"/>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45" name="Right Arrow 44">
              <a:extLst>
                <a:ext uri="{FF2B5EF4-FFF2-40B4-BE49-F238E27FC236}">
                  <a16:creationId xmlns:a16="http://schemas.microsoft.com/office/drawing/2014/main" id="{78B60B2E-9503-0445-883F-4B00A9EB67C3}"/>
                </a:ext>
              </a:extLst>
            </p:cNvPr>
            <p:cNvSpPr/>
            <p:nvPr/>
          </p:nvSpPr>
          <p:spPr>
            <a:xfrm>
              <a:off x="4831770" y="5454134"/>
              <a:ext cx="533400" cy="304800"/>
            </a:xfrm>
            <a:prstGeom prst="rightArrow">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46" name="TextBox 45">
              <a:extLst>
                <a:ext uri="{FF2B5EF4-FFF2-40B4-BE49-F238E27FC236}">
                  <a16:creationId xmlns:a16="http://schemas.microsoft.com/office/drawing/2014/main" id="{A330E5EE-E39E-A045-8BD9-17E3A3426AD3}"/>
                </a:ext>
              </a:extLst>
            </p:cNvPr>
            <p:cNvSpPr txBox="1"/>
            <p:nvPr/>
          </p:nvSpPr>
          <p:spPr>
            <a:xfrm>
              <a:off x="4477414" y="5421868"/>
              <a:ext cx="399386" cy="369332"/>
            </a:xfrm>
            <a:prstGeom prst="rect">
              <a:avLst/>
            </a:prstGeom>
            <a:noFill/>
          </p:spPr>
          <p:txBody>
            <a:bodyPr wrap="square" lIns="0" tIns="0" rIns="0" bIns="0" rtlCol="0">
              <a:spAutoFit/>
            </a:bodyPr>
            <a:lstStyle/>
            <a:p>
              <a:pPr algn="ctr"/>
              <a:r>
                <a:rPr lang="en-CH" sz="2400" b="1" dirty="0">
                  <a:effectLst>
                    <a:outerShdw blurRad="38100" dist="12700" dir="2700000" algn="ctr" rotWithShape="0">
                      <a:srgbClr val="000000">
                        <a:alpha val="50000"/>
                      </a:srgbClr>
                    </a:outerShdw>
                  </a:effectLst>
                </a:rPr>
                <a:t>?</a:t>
              </a:r>
            </a:p>
          </p:txBody>
        </p:sp>
      </p:grpSp>
      <p:grpSp>
        <p:nvGrpSpPr>
          <p:cNvPr id="67" name="Group 66">
            <a:extLst>
              <a:ext uri="{FF2B5EF4-FFF2-40B4-BE49-F238E27FC236}">
                <a16:creationId xmlns:a16="http://schemas.microsoft.com/office/drawing/2014/main" id="{6685F356-4BF8-4144-BDB6-26B6A6F78390}"/>
              </a:ext>
            </a:extLst>
          </p:cNvPr>
          <p:cNvGrpSpPr/>
          <p:nvPr/>
        </p:nvGrpSpPr>
        <p:grpSpPr>
          <a:xfrm>
            <a:off x="4011336" y="5981298"/>
            <a:ext cx="2074691" cy="369332"/>
            <a:chOff x="4011336" y="5981298"/>
            <a:chExt cx="2074691" cy="369332"/>
          </a:xfrm>
        </p:grpSpPr>
        <p:sp>
          <p:nvSpPr>
            <p:cNvPr id="50" name="Oval 49">
              <a:extLst>
                <a:ext uri="{FF2B5EF4-FFF2-40B4-BE49-F238E27FC236}">
                  <a16:creationId xmlns:a16="http://schemas.microsoft.com/office/drawing/2014/main" id="{ED8AA4DC-C048-A64B-A83A-C4B304814F51}"/>
                </a:ext>
              </a:extLst>
            </p:cNvPr>
            <p:cNvSpPr/>
            <p:nvPr/>
          </p:nvSpPr>
          <p:spPr>
            <a:xfrm>
              <a:off x="4011336" y="6013564"/>
              <a:ext cx="304800" cy="304800"/>
            </a:xfrm>
            <a:prstGeom prst="ellipse">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51" name="Right Arrow 50">
              <a:extLst>
                <a:ext uri="{FF2B5EF4-FFF2-40B4-BE49-F238E27FC236}">
                  <a16:creationId xmlns:a16="http://schemas.microsoft.com/office/drawing/2014/main" id="{D60D662E-8CD9-2E46-8B43-290E79DC6F25}"/>
                </a:ext>
              </a:extLst>
            </p:cNvPr>
            <p:cNvSpPr/>
            <p:nvPr/>
          </p:nvSpPr>
          <p:spPr>
            <a:xfrm>
              <a:off x="5181600" y="6013564"/>
              <a:ext cx="533400" cy="304800"/>
            </a:xfrm>
            <a:prstGeom prst="rightArrow">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52" name="Right Arrow 51">
              <a:extLst>
                <a:ext uri="{FF2B5EF4-FFF2-40B4-BE49-F238E27FC236}">
                  <a16:creationId xmlns:a16="http://schemas.microsoft.com/office/drawing/2014/main" id="{23357CBA-6E4B-5A42-8B67-5A9DDFD4961E}"/>
                </a:ext>
              </a:extLst>
            </p:cNvPr>
            <p:cNvSpPr/>
            <p:nvPr/>
          </p:nvSpPr>
          <p:spPr>
            <a:xfrm>
              <a:off x="4419600" y="6013564"/>
              <a:ext cx="533400" cy="304800"/>
            </a:xfrm>
            <a:prstGeom prst="rightArrow">
              <a:avLst/>
            </a:prstGeom>
            <a:solidFill>
              <a:srgbClr val="7030A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53" name="Oval 52">
              <a:extLst>
                <a:ext uri="{FF2B5EF4-FFF2-40B4-BE49-F238E27FC236}">
                  <a16:creationId xmlns:a16="http://schemas.microsoft.com/office/drawing/2014/main" id="{00C38227-AF94-1742-8CB3-B9E9A404BA54}"/>
                </a:ext>
              </a:extLst>
            </p:cNvPr>
            <p:cNvSpPr/>
            <p:nvPr/>
          </p:nvSpPr>
          <p:spPr>
            <a:xfrm>
              <a:off x="5781227" y="6013564"/>
              <a:ext cx="304800" cy="304800"/>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57" name="TextBox 56">
              <a:extLst>
                <a:ext uri="{FF2B5EF4-FFF2-40B4-BE49-F238E27FC236}">
                  <a16:creationId xmlns:a16="http://schemas.microsoft.com/office/drawing/2014/main" id="{258896C4-8783-BB43-8396-5AE995714E3C}"/>
                </a:ext>
              </a:extLst>
            </p:cNvPr>
            <p:cNvSpPr txBox="1"/>
            <p:nvPr/>
          </p:nvSpPr>
          <p:spPr>
            <a:xfrm>
              <a:off x="4848988" y="5981298"/>
              <a:ext cx="399386" cy="369332"/>
            </a:xfrm>
            <a:prstGeom prst="rect">
              <a:avLst/>
            </a:prstGeom>
            <a:noFill/>
          </p:spPr>
          <p:txBody>
            <a:bodyPr wrap="square" lIns="0" tIns="0" rIns="0" bIns="0" rtlCol="0">
              <a:spAutoFit/>
            </a:bodyPr>
            <a:lstStyle/>
            <a:p>
              <a:pPr algn="ctr"/>
              <a:r>
                <a:rPr lang="en-CH" sz="2400" b="1" dirty="0">
                  <a:effectLst>
                    <a:outerShdw blurRad="38100" dist="12700" dir="2700000" algn="ctr" rotWithShape="0">
                      <a:srgbClr val="000000">
                        <a:alpha val="50000"/>
                      </a:srgbClr>
                    </a:outerShdw>
                  </a:effectLst>
                </a:rPr>
                <a:t>?</a:t>
              </a:r>
            </a:p>
          </p:txBody>
        </p:sp>
      </p:grpSp>
      <p:grpSp>
        <p:nvGrpSpPr>
          <p:cNvPr id="66" name="Group 65">
            <a:extLst>
              <a:ext uri="{FF2B5EF4-FFF2-40B4-BE49-F238E27FC236}">
                <a16:creationId xmlns:a16="http://schemas.microsoft.com/office/drawing/2014/main" id="{CFD5CF9E-B825-5E44-86D9-89262A9B4F1A}"/>
              </a:ext>
            </a:extLst>
          </p:cNvPr>
          <p:cNvGrpSpPr/>
          <p:nvPr/>
        </p:nvGrpSpPr>
        <p:grpSpPr>
          <a:xfrm>
            <a:off x="7150568" y="4724400"/>
            <a:ext cx="850432" cy="838200"/>
            <a:chOff x="7150568" y="4724400"/>
            <a:chExt cx="850432" cy="838200"/>
          </a:xfrm>
        </p:grpSpPr>
        <p:sp>
          <p:nvSpPr>
            <p:cNvPr id="47" name="Oval 46">
              <a:extLst>
                <a:ext uri="{FF2B5EF4-FFF2-40B4-BE49-F238E27FC236}">
                  <a16:creationId xmlns:a16="http://schemas.microsoft.com/office/drawing/2014/main" id="{7DF88589-DE34-A54D-AA62-C3452003F398}"/>
                </a:ext>
              </a:extLst>
            </p:cNvPr>
            <p:cNvSpPr/>
            <p:nvPr/>
          </p:nvSpPr>
          <p:spPr>
            <a:xfrm>
              <a:off x="7467600" y="4724400"/>
              <a:ext cx="304800" cy="304800"/>
            </a:xfrm>
            <a:prstGeom prst="ellipse">
              <a:avLst/>
            </a:prstGeom>
            <a:solidFill>
              <a:srgbClr val="C00000"/>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
          <p:nvSpPr>
            <p:cNvPr id="48" name="Oval 47">
              <a:extLst>
                <a:ext uri="{FF2B5EF4-FFF2-40B4-BE49-F238E27FC236}">
                  <a16:creationId xmlns:a16="http://schemas.microsoft.com/office/drawing/2014/main" id="{9CA29220-BC24-A749-8831-59A16D538CBD}"/>
                </a:ext>
              </a:extLst>
            </p:cNvPr>
            <p:cNvSpPr/>
            <p:nvPr/>
          </p:nvSpPr>
          <p:spPr>
            <a:xfrm>
              <a:off x="7467600" y="5257800"/>
              <a:ext cx="304800" cy="304800"/>
            </a:xfrm>
            <a:prstGeom prst="ellipse">
              <a:avLst/>
            </a:prstGeom>
            <a:solidFill>
              <a:srgbClr val="0432FF"/>
            </a:solidFill>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cxnSp>
          <p:nvCxnSpPr>
            <p:cNvPr id="60" name="Straight Connector 59">
              <a:extLst>
                <a:ext uri="{FF2B5EF4-FFF2-40B4-BE49-F238E27FC236}">
                  <a16:creationId xmlns:a16="http://schemas.microsoft.com/office/drawing/2014/main" id="{F26AAEF9-A0B1-CD42-9288-A9B42C876E54}"/>
                </a:ext>
              </a:extLst>
            </p:cNvPr>
            <p:cNvCxnSpPr/>
            <p:nvPr/>
          </p:nvCxnSpPr>
          <p:spPr>
            <a:xfrm>
              <a:off x="7150568" y="5143500"/>
              <a:ext cx="850432" cy="0"/>
            </a:xfrm>
            <a:prstGeom prst="line">
              <a:avLst/>
            </a:prstGeom>
            <a:ln w="19050">
              <a:solidFill>
                <a:schemeClr val="tx1"/>
              </a:solidFill>
              <a:prstDash val="sysDash"/>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33CEBA29-9B57-E445-8845-D3DC516197CA}"/>
              </a:ext>
            </a:extLst>
          </p:cNvPr>
          <p:cNvSpPr txBox="1"/>
          <p:nvPr/>
        </p:nvSpPr>
        <p:spPr>
          <a:xfrm>
            <a:off x="7239000" y="6027464"/>
            <a:ext cx="990600" cy="276999"/>
          </a:xfrm>
          <a:prstGeom prst="rect">
            <a:avLst/>
          </a:prstGeom>
          <a:noFill/>
        </p:spPr>
        <p:txBody>
          <a:bodyPr wrap="square" lIns="0" tIns="0" rIns="0" bIns="0" rtlCol="0">
            <a:spAutoFit/>
          </a:bodyPr>
          <a:lstStyle/>
          <a:p>
            <a:r>
              <a:rPr lang="en-CH" i="1" dirty="0">
                <a:effectLst>
                  <a:outerShdw blurRad="38100" dist="12700" dir="2700000" algn="ctr" rotWithShape="0">
                    <a:srgbClr val="000000">
                      <a:alpha val="50000"/>
                    </a:srgbClr>
                  </a:outerShdw>
                </a:effectLst>
              </a:rPr>
              <a:t>empty</a:t>
            </a:r>
          </a:p>
        </p:txBody>
      </p:sp>
      <p:sp>
        <p:nvSpPr>
          <p:cNvPr id="4" name="Rectangle 3">
            <a:extLst>
              <a:ext uri="{FF2B5EF4-FFF2-40B4-BE49-F238E27FC236}">
                <a16:creationId xmlns:a16="http://schemas.microsoft.com/office/drawing/2014/main" id="{AF9D5B8D-A064-DE42-AA65-786F80BC13D4}"/>
              </a:ext>
            </a:extLst>
          </p:cNvPr>
          <p:cNvSpPr/>
          <p:nvPr/>
        </p:nvSpPr>
        <p:spPr>
          <a:xfrm>
            <a:off x="6400800" y="2614464"/>
            <a:ext cx="2442944" cy="3938736"/>
          </a:xfrm>
          <a:prstGeom prst="rect">
            <a:avLst/>
          </a:prstGeom>
          <a:solidFill>
            <a:schemeClr val="bg1"/>
          </a:solidFill>
          <a:ln>
            <a:noFill/>
          </a:ln>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endParaRPr lang="en-CH" sz="2400" b="1" dirty="0">
              <a:solidFill>
                <a:schemeClr val="bg1"/>
              </a:solidFill>
            </a:endParaRPr>
          </a:p>
        </p:txBody>
      </p:sp>
    </p:spTree>
    <p:extLst>
      <p:ext uri="{BB962C8B-B14F-4D97-AF65-F5344CB8AC3E}">
        <p14:creationId xmlns:p14="http://schemas.microsoft.com/office/powerpoint/2010/main" val="140010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 grpId="0"/>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5E80-0620-7E45-9433-4B91D2854870}"/>
              </a:ext>
            </a:extLst>
          </p:cNvPr>
          <p:cNvSpPr>
            <a:spLocks noGrp="1"/>
          </p:cNvSpPr>
          <p:nvPr>
            <p:ph type="title"/>
          </p:nvPr>
        </p:nvSpPr>
        <p:spPr/>
        <p:txBody>
          <a:bodyPr>
            <a:normAutofit fontScale="90000"/>
          </a:bodyPr>
          <a:lstStyle/>
          <a:p>
            <a:endParaRPr lang="en-CH" dirty="0"/>
          </a:p>
        </p:txBody>
      </p:sp>
      <p:sp>
        <p:nvSpPr>
          <p:cNvPr id="3" name="Content Placeholder 2">
            <a:extLst>
              <a:ext uri="{FF2B5EF4-FFF2-40B4-BE49-F238E27FC236}">
                <a16:creationId xmlns:a16="http://schemas.microsoft.com/office/drawing/2014/main" id="{E38FD4DF-0A39-EB40-A31E-3D00B390C508}"/>
              </a:ext>
            </a:extLst>
          </p:cNvPr>
          <p:cNvSpPr>
            <a:spLocks noGrp="1"/>
          </p:cNvSpPr>
          <p:nvPr>
            <p:ph idx="1"/>
          </p:nvPr>
        </p:nvSpPr>
        <p:spPr/>
        <p:txBody>
          <a:bodyPr/>
          <a:lstStyle/>
          <a:p>
            <a:pPr marL="342900" indent="-342900">
              <a:buFont typeface="Arial" panose="020B0604020202020204" pitchFamily="34" charset="0"/>
              <a:buChar char="•"/>
            </a:pPr>
            <a:r>
              <a:rPr lang="en-CH" sz="2000" dirty="0"/>
              <a:t>SPARQL is a language to formulate graph queries</a:t>
            </a:r>
          </a:p>
          <a:p>
            <a:pPr marL="342900" indent="-342900">
              <a:buFont typeface="Arial" panose="020B0604020202020204" pitchFamily="34" charset="0"/>
              <a:buChar char="•"/>
            </a:pPr>
            <a:r>
              <a:rPr lang="en-CH" sz="2000" dirty="0"/>
              <a:t>You don’t need to understand SPARQL to utilize SPARQL</a:t>
            </a:r>
          </a:p>
          <a:p>
            <a:pPr marL="342900" indent="-342900">
              <a:buFont typeface="Arial" panose="020B0604020202020204" pitchFamily="34" charset="0"/>
              <a:buChar char="•"/>
            </a:pPr>
            <a:endParaRPr lang="en-CH" sz="2000" dirty="0"/>
          </a:p>
          <a:p>
            <a:endParaRPr lang="en-CH" sz="2000" dirty="0"/>
          </a:p>
        </p:txBody>
      </p:sp>
      <p:pic>
        <p:nvPicPr>
          <p:cNvPr id="7" name="Picture 6" descr="Graphical user interface, text, application, email&#10;&#10;Description automatically generated">
            <a:extLst>
              <a:ext uri="{FF2B5EF4-FFF2-40B4-BE49-F238E27FC236}">
                <a16:creationId xmlns:a16="http://schemas.microsoft.com/office/drawing/2014/main" id="{5D792C14-9B7F-7F47-BE1B-D8EDC53A9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00" y="2915424"/>
            <a:ext cx="7724938" cy="3420576"/>
          </a:xfrm>
          <a:prstGeom prst="rect">
            <a:avLst/>
          </a:prstGeom>
        </p:spPr>
      </p:pic>
    </p:spTree>
    <p:extLst>
      <p:ext uri="{BB962C8B-B14F-4D97-AF65-F5344CB8AC3E}">
        <p14:creationId xmlns:p14="http://schemas.microsoft.com/office/powerpoint/2010/main" val="337385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35D7-BA9B-4641-926B-C4BFF37B323C}"/>
              </a:ext>
            </a:extLst>
          </p:cNvPr>
          <p:cNvSpPr>
            <a:spLocks noGrp="1"/>
          </p:cNvSpPr>
          <p:nvPr>
            <p:ph type="title"/>
          </p:nvPr>
        </p:nvSpPr>
        <p:spPr/>
        <p:txBody>
          <a:bodyPr>
            <a:normAutofit fontScale="90000"/>
          </a:bodyPr>
          <a:lstStyle/>
          <a:p>
            <a:r>
              <a:rPr lang="en-CH" dirty="0"/>
              <a:t>IRI - I</a:t>
            </a:r>
            <a:r>
              <a:rPr lang="en-GB" dirty="0" err="1"/>
              <a:t>nternationalized</a:t>
            </a:r>
            <a:r>
              <a:rPr lang="en-GB" dirty="0"/>
              <a:t> Resource Identifier</a:t>
            </a:r>
            <a:endParaRPr lang="en-CH" dirty="0"/>
          </a:p>
        </p:txBody>
      </p:sp>
      <p:sp>
        <p:nvSpPr>
          <p:cNvPr id="3" name="Content Placeholder 2">
            <a:extLst>
              <a:ext uri="{FF2B5EF4-FFF2-40B4-BE49-F238E27FC236}">
                <a16:creationId xmlns:a16="http://schemas.microsoft.com/office/drawing/2014/main" id="{5389BD55-C1B3-494C-AD64-BFE4AC48ED2C}"/>
              </a:ext>
            </a:extLst>
          </p:cNvPr>
          <p:cNvSpPr>
            <a:spLocks noGrp="1"/>
          </p:cNvSpPr>
          <p:nvPr>
            <p:ph idx="1"/>
          </p:nvPr>
        </p:nvSpPr>
        <p:spPr>
          <a:xfrm>
            <a:off x="224764" y="1219200"/>
            <a:ext cx="8919236" cy="4896000"/>
          </a:xfrm>
          <a:effectLst/>
        </p:spPr>
        <p:txBody>
          <a:bodyPr/>
          <a:lstStyle/>
          <a:p>
            <a:r>
              <a:rPr lang="en-CH" sz="2000" dirty="0"/>
              <a:t>Example: </a:t>
            </a:r>
          </a:p>
          <a:p>
            <a:pPr marL="457200" indent="-457200">
              <a:buFont typeface="+mj-lt"/>
              <a:buAutoNum type="arabicPeriod"/>
            </a:pPr>
            <a:r>
              <a:rPr lang="en-GB" sz="1600" dirty="0">
                <a:latin typeface="Courier" pitchFamily="2" charset="0"/>
              </a:rPr>
              <a:t>https://</a:t>
            </a:r>
            <a:r>
              <a:rPr lang="en-GB" sz="1600" dirty="0" err="1">
                <a:latin typeface="Courier" pitchFamily="2" charset="0"/>
              </a:rPr>
              <a:t>www.sinergiawolfender.org</a:t>
            </a:r>
            <a:r>
              <a:rPr lang="en-GB" sz="1600" dirty="0">
                <a:latin typeface="Courier" pitchFamily="2" charset="0"/>
              </a:rPr>
              <a:t>/</a:t>
            </a:r>
            <a:r>
              <a:rPr lang="en-GB" sz="1600" dirty="0" err="1">
                <a:latin typeface="Courier" pitchFamily="2" charset="0"/>
              </a:rPr>
              <a:t>jlw</a:t>
            </a:r>
            <a:r>
              <a:rPr lang="en-GB" sz="1600" dirty="0">
                <a:latin typeface="Courier" pitchFamily="2" charset="0"/>
              </a:rPr>
              <a:t>/VGF144_G10</a:t>
            </a:r>
          </a:p>
          <a:p>
            <a:pPr marL="457200" indent="-457200">
              <a:buFont typeface="+mj-lt"/>
              <a:buAutoNum type="arabicPeriod"/>
            </a:pPr>
            <a:r>
              <a:rPr lang="en-GB" sz="1600" dirty="0">
                <a:latin typeface="Courier" pitchFamily="2" charset="0"/>
              </a:rPr>
              <a:t>https://</a:t>
            </a:r>
            <a:r>
              <a:rPr lang="en-GB" sz="1600" dirty="0" err="1">
                <a:latin typeface="Courier" pitchFamily="2" charset="0"/>
              </a:rPr>
              <a:t>en.wiktionary.org</a:t>
            </a:r>
            <a:r>
              <a:rPr lang="en-GB" sz="1600" dirty="0">
                <a:latin typeface="Courier" pitchFamily="2" charset="0"/>
              </a:rPr>
              <a:t>/wiki/</a:t>
            </a:r>
            <a:r>
              <a:rPr lang="el-GR" sz="1600" dirty="0" err="1"/>
              <a:t>Ῥόδος</a:t>
            </a:r>
            <a:r>
              <a:rPr lang="el-GR" dirty="0"/>
              <a:t> </a:t>
            </a:r>
            <a:endParaRPr lang="fr-CH" dirty="0"/>
          </a:p>
          <a:p>
            <a:r>
              <a:rPr lang="fr-CH" dirty="0"/>
              <a:t>    </a:t>
            </a:r>
            <a:r>
              <a:rPr lang="fr-CH" sz="2000" dirty="0"/>
              <a:t>    </a:t>
            </a:r>
            <a:r>
              <a:rPr lang="en-GB" sz="2000" dirty="0"/>
              <a:t>rewritten as URI</a:t>
            </a:r>
          </a:p>
          <a:p>
            <a:r>
              <a:rPr lang="en-GB" sz="1600" dirty="0">
                <a:latin typeface="Courier" pitchFamily="2" charset="0"/>
              </a:rPr>
              <a:t>     https://</a:t>
            </a:r>
            <a:r>
              <a:rPr lang="en-GB" sz="1600" dirty="0" err="1">
                <a:latin typeface="Courier" pitchFamily="2" charset="0"/>
              </a:rPr>
              <a:t>en.wiktionary.org</a:t>
            </a:r>
            <a:r>
              <a:rPr lang="en-GB" sz="1600" dirty="0">
                <a:latin typeface="Courier" pitchFamily="2" charset="0"/>
              </a:rPr>
              <a:t>/wiki/%E1%BF%AC%CF%8C%CE%B4%CE%BF%CF%82</a:t>
            </a:r>
          </a:p>
          <a:p>
            <a:pPr marL="457200" indent="-457200">
              <a:buFont typeface="+mj-lt"/>
              <a:buAutoNum type="arabicPeriod" startAt="3"/>
            </a:pPr>
            <a:r>
              <a:rPr lang="en-GB" sz="1600" dirty="0">
                <a:latin typeface="Courier" pitchFamily="2" charset="0"/>
              </a:rPr>
              <a:t>URN:ISBN:0-395-36341-1</a:t>
            </a:r>
          </a:p>
          <a:p>
            <a:endParaRPr lang="en-GB" sz="2000" dirty="0">
              <a:effectLst/>
            </a:endParaRPr>
          </a:p>
          <a:p>
            <a:r>
              <a:rPr lang="en-GB" sz="2000" i="1" dirty="0">
                <a:effectLst/>
              </a:rPr>
              <a:t>Remark</a:t>
            </a:r>
            <a:r>
              <a:rPr lang="en-GB" sz="2000" dirty="0">
                <a:effectLst/>
              </a:rPr>
              <a:t>:</a:t>
            </a:r>
          </a:p>
          <a:p>
            <a:pPr marL="342900" indent="-342900">
              <a:spcBef>
                <a:spcPts val="600"/>
              </a:spcBef>
              <a:buFont typeface="Arial" panose="020B0604020202020204" pitchFamily="34" charset="0"/>
              <a:buChar char="•"/>
            </a:pPr>
            <a:r>
              <a:rPr lang="en-GB" sz="1600" dirty="0">
                <a:effectLst/>
              </a:rPr>
              <a:t>IRI is a superset of URI (IRI ⊃ URI)</a:t>
            </a:r>
          </a:p>
          <a:p>
            <a:pPr marL="342900" indent="-342900">
              <a:spcBef>
                <a:spcPts val="600"/>
              </a:spcBef>
              <a:buFont typeface="Arial" panose="020B0604020202020204" pitchFamily="34" charset="0"/>
              <a:buChar char="•"/>
            </a:pPr>
            <a:r>
              <a:rPr lang="en-GB" sz="1600" dirty="0">
                <a:effectLst/>
              </a:rPr>
              <a:t>URI is a superset of URL (URI ⊃ URL)</a:t>
            </a:r>
          </a:p>
          <a:p>
            <a:pPr marL="342900" indent="-342900">
              <a:spcBef>
                <a:spcPts val="600"/>
              </a:spcBef>
              <a:buFont typeface="Arial" panose="020B0604020202020204" pitchFamily="34" charset="0"/>
              <a:buChar char="•"/>
            </a:pPr>
            <a:r>
              <a:rPr lang="en-GB" sz="1600" dirty="0">
                <a:effectLst/>
              </a:rPr>
              <a:t>URI is a superset of URN (URI ⊃ URN)</a:t>
            </a:r>
          </a:p>
          <a:p>
            <a:pPr marL="342900" indent="-342900">
              <a:spcBef>
                <a:spcPts val="600"/>
              </a:spcBef>
              <a:buFont typeface="Arial" panose="020B0604020202020204" pitchFamily="34" charset="0"/>
              <a:buChar char="•"/>
            </a:pPr>
            <a:r>
              <a:rPr lang="en-GB" sz="1600" dirty="0">
                <a:effectLst/>
              </a:rPr>
              <a:t>URL and URN are disjoint (URL ∩ URN = ∅)</a:t>
            </a:r>
          </a:p>
          <a:p>
            <a:pPr marL="457200" indent="-457200">
              <a:buFont typeface="+mj-lt"/>
              <a:buAutoNum type="arabicPeriod"/>
            </a:pPr>
            <a:endParaRPr lang="en-GB" dirty="0"/>
          </a:p>
          <a:p>
            <a:pPr marL="457200" indent="-457200">
              <a:buFont typeface="+mj-lt"/>
              <a:buAutoNum type="arabicPeriod"/>
            </a:pPr>
            <a:endParaRPr lang="en-CH" dirty="0"/>
          </a:p>
          <a:p>
            <a:endParaRPr lang="en-CH" dirty="0"/>
          </a:p>
        </p:txBody>
      </p:sp>
      <p:sp>
        <p:nvSpPr>
          <p:cNvPr id="4" name="TextBox 3">
            <a:extLst>
              <a:ext uri="{FF2B5EF4-FFF2-40B4-BE49-F238E27FC236}">
                <a16:creationId xmlns:a16="http://schemas.microsoft.com/office/drawing/2014/main" id="{38076C02-67CD-8644-BFB5-C2CAF614222B}"/>
              </a:ext>
            </a:extLst>
          </p:cNvPr>
          <p:cNvSpPr txBox="1"/>
          <p:nvPr/>
        </p:nvSpPr>
        <p:spPr>
          <a:xfrm>
            <a:off x="4876800" y="3962400"/>
            <a:ext cx="3886200" cy="2616101"/>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CH" sz="2000" dirty="0">
                <a:solidFill>
                  <a:srgbClr val="7030A0"/>
                </a:solidFill>
                <a:effectLst>
                  <a:outerShdw blurRad="38100" dist="12700" dir="2700000" algn="ctr" rotWithShape="0">
                    <a:srgbClr val="000000">
                      <a:alpha val="50000"/>
                    </a:srgbClr>
                  </a:outerShdw>
                </a:effectLst>
              </a:rPr>
              <a:t>An IRI is used to uniquely identify a RDF resource</a:t>
            </a:r>
          </a:p>
          <a:p>
            <a:pPr marL="285750" indent="-285750">
              <a:buFont typeface="Arial" panose="020B0604020202020204" pitchFamily="34" charset="0"/>
              <a:buChar char="•"/>
            </a:pPr>
            <a:r>
              <a:rPr lang="en-CH" sz="2000" dirty="0">
                <a:solidFill>
                  <a:srgbClr val="7030A0"/>
                </a:solidFill>
                <a:effectLst>
                  <a:outerShdw blurRad="38100" dist="12700" dir="2700000" algn="ctr" rotWithShape="0">
                    <a:srgbClr val="000000">
                      <a:alpha val="50000"/>
                    </a:srgbClr>
                  </a:outerShdw>
                </a:effectLst>
              </a:rPr>
              <a:t>A resource can be almost anything:</a:t>
            </a:r>
          </a:p>
          <a:p>
            <a:pPr marL="742950" lvl="1" indent="-285750">
              <a:buFont typeface="Arial" panose="020B0604020202020204" pitchFamily="34" charset="0"/>
              <a:buChar char="•"/>
            </a:pPr>
            <a:r>
              <a:rPr lang="en-GB" dirty="0">
                <a:solidFill>
                  <a:srgbClr val="7030A0"/>
                </a:solidFill>
                <a:effectLst>
                  <a:outerShdw blurRad="38100" dist="12700" dir="2700000" algn="ctr" rotWithShape="0">
                    <a:srgbClr val="000000">
                      <a:alpha val="50000"/>
                    </a:srgbClr>
                  </a:outerShdw>
                </a:effectLst>
              </a:rPr>
              <a:t>a </a:t>
            </a:r>
            <a:r>
              <a:rPr lang="en-CH" dirty="0">
                <a:solidFill>
                  <a:srgbClr val="7030A0"/>
                </a:solidFill>
                <a:effectLst>
                  <a:outerShdw blurRad="38100" dist="12700" dir="2700000" algn="ctr" rotWithShape="0">
                    <a:srgbClr val="000000">
                      <a:alpha val="50000"/>
                    </a:srgbClr>
                  </a:outerShdw>
                </a:effectLst>
              </a:rPr>
              <a:t>color</a:t>
            </a:r>
          </a:p>
          <a:p>
            <a:pPr marL="742950" lvl="1" indent="-285750">
              <a:buFont typeface="Arial" panose="020B0604020202020204" pitchFamily="34" charset="0"/>
              <a:buChar char="•"/>
            </a:pPr>
            <a:r>
              <a:rPr lang="en-GB" dirty="0">
                <a:solidFill>
                  <a:srgbClr val="7030A0"/>
                </a:solidFill>
                <a:effectLst>
                  <a:outerShdw blurRad="38100" dist="12700" dir="2700000" algn="ctr" rotWithShape="0">
                    <a:srgbClr val="000000">
                      <a:alpha val="50000"/>
                    </a:srgbClr>
                  </a:outerShdw>
                </a:effectLst>
              </a:rPr>
              <a:t>a</a:t>
            </a:r>
            <a:r>
              <a:rPr lang="en-CH" dirty="0">
                <a:solidFill>
                  <a:srgbClr val="7030A0"/>
                </a:solidFill>
                <a:effectLst>
                  <a:outerShdw blurRad="38100" dist="12700" dir="2700000" algn="ctr" rotWithShape="0">
                    <a:srgbClr val="000000">
                      <a:alpha val="50000"/>
                    </a:srgbClr>
                  </a:outerShdw>
                </a:effectLst>
              </a:rPr>
              <a:t> plant species</a:t>
            </a:r>
          </a:p>
          <a:p>
            <a:pPr marL="742950" lvl="1" indent="-285750">
              <a:buFont typeface="Arial" panose="020B0604020202020204" pitchFamily="34" charset="0"/>
              <a:buChar char="•"/>
            </a:pPr>
            <a:r>
              <a:rPr lang="en-CH" dirty="0">
                <a:solidFill>
                  <a:srgbClr val="7030A0"/>
                </a:solidFill>
                <a:effectLst>
                  <a:outerShdw blurRad="38100" dist="12700" dir="2700000" algn="ctr" rotWithShape="0">
                    <a:srgbClr val="000000">
                      <a:alpha val="50000"/>
                    </a:srgbClr>
                  </a:outerShdw>
                </a:effectLst>
              </a:rPr>
              <a:t>a web site</a:t>
            </a:r>
          </a:p>
          <a:p>
            <a:pPr marL="742950" lvl="1" indent="-285750">
              <a:buFont typeface="Arial" panose="020B0604020202020204" pitchFamily="34" charset="0"/>
              <a:buChar char="•"/>
            </a:pPr>
            <a:r>
              <a:rPr lang="en-CH" dirty="0">
                <a:solidFill>
                  <a:srgbClr val="7030A0"/>
                </a:solidFill>
                <a:effectLst>
                  <a:outerShdw blurRad="38100" dist="12700" dir="2700000" algn="ctr" rotWithShape="0">
                    <a:srgbClr val="000000">
                      <a:alpha val="50000"/>
                    </a:srgbClr>
                  </a:outerShdw>
                </a:effectLst>
              </a:rPr>
              <a:t>…</a:t>
            </a:r>
          </a:p>
          <a:p>
            <a:endParaRPr lang="en-CH" dirty="0">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31999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A886-176D-F249-A339-FBAE220C32F4}"/>
              </a:ext>
            </a:extLst>
          </p:cNvPr>
          <p:cNvSpPr>
            <a:spLocks noGrp="1"/>
          </p:cNvSpPr>
          <p:nvPr>
            <p:ph type="title"/>
          </p:nvPr>
        </p:nvSpPr>
        <p:spPr/>
        <p:txBody>
          <a:bodyPr>
            <a:normAutofit fontScale="90000"/>
          </a:bodyPr>
          <a:lstStyle/>
          <a:p>
            <a:r>
              <a:rPr lang="en-CH" dirty="0"/>
              <a:t>Exercise time</a:t>
            </a:r>
          </a:p>
        </p:txBody>
      </p:sp>
      <p:sp>
        <p:nvSpPr>
          <p:cNvPr id="3" name="Content Placeholder 2">
            <a:extLst>
              <a:ext uri="{FF2B5EF4-FFF2-40B4-BE49-F238E27FC236}">
                <a16:creationId xmlns:a16="http://schemas.microsoft.com/office/drawing/2014/main" id="{E46C257D-8B19-484A-81B0-F24F1A080E8C}"/>
              </a:ext>
            </a:extLst>
          </p:cNvPr>
          <p:cNvSpPr>
            <a:spLocks noGrp="1"/>
          </p:cNvSpPr>
          <p:nvPr>
            <p:ph idx="1"/>
          </p:nvPr>
        </p:nvSpPr>
        <p:spPr/>
        <p:txBody>
          <a:bodyPr/>
          <a:lstStyle/>
          <a:p>
            <a:r>
              <a:rPr lang="en-CH" dirty="0"/>
              <a:t>Try to run a few SPARQL queries</a:t>
            </a:r>
          </a:p>
          <a:p>
            <a:endParaRPr lang="en-CH" dirty="0"/>
          </a:p>
          <a:p>
            <a:r>
              <a:rPr lang="en-CH" dirty="0"/>
              <a:t>Please DO NOT RUN (now) queries tagged with SLOW because of the two queries limit of GrapDB</a:t>
            </a:r>
          </a:p>
        </p:txBody>
      </p:sp>
    </p:spTree>
    <p:extLst>
      <p:ext uri="{BB962C8B-B14F-4D97-AF65-F5344CB8AC3E}">
        <p14:creationId xmlns:p14="http://schemas.microsoft.com/office/powerpoint/2010/main" val="172733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9F30-9363-2346-ADC5-8ABC05231CF9}"/>
              </a:ext>
            </a:extLst>
          </p:cNvPr>
          <p:cNvSpPr>
            <a:spLocks noGrp="1"/>
          </p:cNvSpPr>
          <p:nvPr>
            <p:ph type="title"/>
          </p:nvPr>
        </p:nvSpPr>
        <p:spPr/>
        <p:txBody>
          <a:bodyPr>
            <a:normAutofit fontScale="90000"/>
          </a:bodyPr>
          <a:lstStyle/>
          <a:p>
            <a:endParaRPr lang="en-CH"/>
          </a:p>
        </p:txBody>
      </p:sp>
      <p:sp>
        <p:nvSpPr>
          <p:cNvPr id="3" name="Content Placeholder 2">
            <a:extLst>
              <a:ext uri="{FF2B5EF4-FFF2-40B4-BE49-F238E27FC236}">
                <a16:creationId xmlns:a16="http://schemas.microsoft.com/office/drawing/2014/main" id="{92EC885F-8AD0-8146-8B28-2C87565E1D56}"/>
              </a:ext>
            </a:extLst>
          </p:cNvPr>
          <p:cNvSpPr>
            <a:spLocks noGrp="1"/>
          </p:cNvSpPr>
          <p:nvPr>
            <p:ph idx="1"/>
          </p:nvPr>
        </p:nvSpPr>
        <p:spPr>
          <a:xfrm>
            <a:off x="522000" y="1447800"/>
            <a:ext cx="8100000" cy="4896000"/>
          </a:xfrm>
        </p:spPr>
        <p:txBody>
          <a:bodyPr/>
          <a:lstStyle/>
          <a:p>
            <a:pPr marL="342900" indent="-342900">
              <a:buFont typeface="Arial" panose="020B0604020202020204" pitchFamily="34" charset="0"/>
              <a:buChar char="•"/>
            </a:pPr>
            <a:r>
              <a:rPr lang="en-CH" dirty="0"/>
              <a:t>The result of a SPARQL SELECT query is a table with multiple columns</a:t>
            </a:r>
          </a:p>
          <a:p>
            <a:pPr marL="342900" indent="-342900">
              <a:buFont typeface="Arial" panose="020B0604020202020204" pitchFamily="34" charset="0"/>
              <a:buChar char="•"/>
            </a:pPr>
            <a:r>
              <a:rPr lang="en-CH" dirty="0"/>
              <a:t>The result of a SPARQL CONSTRUCT query is a graph, i.e. a table of triples</a:t>
            </a:r>
          </a:p>
          <a:p>
            <a:pPr marL="342900" indent="-342900">
              <a:buFont typeface="Arial" panose="020B0604020202020204" pitchFamily="34" charset="0"/>
              <a:buChar char="•"/>
            </a:pPr>
            <a:r>
              <a:rPr lang="en-CH" dirty="0"/>
              <a:t>The result of a SPARQL ASK query is true or false</a:t>
            </a:r>
          </a:p>
          <a:p>
            <a:pPr marL="342900" indent="-342900">
              <a:buFont typeface="Arial" panose="020B0604020202020204" pitchFamily="34" charset="0"/>
              <a:buChar char="•"/>
            </a:pPr>
            <a:endParaRPr lang="en-CH" dirty="0"/>
          </a:p>
        </p:txBody>
      </p:sp>
    </p:spTree>
    <p:extLst>
      <p:ext uri="{BB962C8B-B14F-4D97-AF65-F5344CB8AC3E}">
        <p14:creationId xmlns:p14="http://schemas.microsoft.com/office/powerpoint/2010/main" val="292989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42125-C9BC-DB47-A15C-245C5A3F9F58}"/>
              </a:ext>
            </a:extLst>
          </p:cNvPr>
          <p:cNvSpPr>
            <a:spLocks noGrp="1"/>
          </p:cNvSpPr>
          <p:nvPr>
            <p:ph type="title"/>
          </p:nvPr>
        </p:nvSpPr>
        <p:spPr/>
        <p:txBody>
          <a:bodyPr>
            <a:normAutofit fontScale="90000"/>
          </a:bodyPr>
          <a:lstStyle/>
          <a:p>
            <a:r>
              <a:rPr lang="en-CH" dirty="0"/>
              <a:t>RDF-star and SPARQL-star</a:t>
            </a:r>
          </a:p>
        </p:txBody>
      </p:sp>
      <p:sp>
        <p:nvSpPr>
          <p:cNvPr id="3" name="Content Placeholder 2">
            <a:extLst>
              <a:ext uri="{FF2B5EF4-FFF2-40B4-BE49-F238E27FC236}">
                <a16:creationId xmlns:a16="http://schemas.microsoft.com/office/drawing/2014/main" id="{3191479E-8273-0B4A-BB9D-DBBFADB42DBB}"/>
              </a:ext>
            </a:extLst>
          </p:cNvPr>
          <p:cNvSpPr>
            <a:spLocks noGrp="1"/>
          </p:cNvSpPr>
          <p:nvPr>
            <p:ph idx="1"/>
          </p:nvPr>
        </p:nvSpPr>
        <p:spPr>
          <a:xfrm>
            <a:off x="504000" y="1143000"/>
            <a:ext cx="8100000" cy="5193000"/>
          </a:xfrm>
        </p:spPr>
        <p:txBody>
          <a:bodyPr/>
          <a:lstStyle/>
          <a:p>
            <a:r>
              <a:rPr lang="en-CH" sz="2000" i="1" dirty="0"/>
              <a:t>"</a:t>
            </a:r>
            <a:r>
              <a:rPr lang="en-GB" sz="2000" i="1" dirty="0">
                <a:effectLst/>
              </a:rPr>
              <a:t>Sometimes, we want the subject or object of a triple to refer to another triple. (...) is known as</a:t>
            </a:r>
            <a:r>
              <a:rPr lang="en-GB" sz="2000" b="1" i="1" dirty="0">
                <a:effectLst/>
              </a:rPr>
              <a:t> </a:t>
            </a:r>
            <a:r>
              <a:rPr lang="en-GB" sz="2000" b="1" i="1" dirty="0">
                <a:effectLst/>
                <a:hlinkClick r:id="rId2">
                  <a:extLst>
                    <a:ext uri="{A12FA001-AC4F-418D-AE19-62706E023703}">
                      <ahyp:hlinkClr xmlns:ahyp="http://schemas.microsoft.com/office/drawing/2018/hyperlinkcolor" val="tx"/>
                    </a:ext>
                  </a:extLst>
                </a:hlinkClick>
              </a:rPr>
              <a:t>reification</a:t>
            </a:r>
            <a:r>
              <a:rPr lang="en-GB" sz="2000" i="1" dirty="0">
                <a:effectLst/>
              </a:rPr>
              <a:t>."</a:t>
            </a:r>
            <a:endParaRPr lang="en-GB" sz="2000" dirty="0">
              <a:effectLst/>
            </a:endParaRPr>
          </a:p>
          <a:p>
            <a:pPr marL="342900" indent="-342900">
              <a:buFont typeface="Arial" panose="020B0604020202020204" pitchFamily="34" charset="0"/>
              <a:buChar char="•"/>
            </a:pPr>
            <a:r>
              <a:rPr lang="en-CH" sz="2000" dirty="0"/>
              <a:t>Well implemented on the server side of GraphDB</a:t>
            </a:r>
          </a:p>
          <a:p>
            <a:pPr marL="342900" indent="-342900">
              <a:buFont typeface="Arial" panose="020B0604020202020204" pitchFamily="34" charset="0"/>
              <a:buChar char="•"/>
            </a:pPr>
            <a:r>
              <a:rPr lang="en-CH" sz="2000" dirty="0"/>
              <a:t>Poorly supported by the GUI (nothing available visual )</a:t>
            </a:r>
          </a:p>
          <a:p>
            <a:pPr marL="342900" indent="-342900">
              <a:buFont typeface="Arial" panose="020B0604020202020204" pitchFamily="34" charset="0"/>
              <a:buChar char="•"/>
            </a:pPr>
            <a:r>
              <a:rPr lang="en-CH" sz="2000" dirty="0"/>
              <a:t>Will be incorporated into SPARQL 1.2 specifications... maybe?</a:t>
            </a:r>
          </a:p>
          <a:p>
            <a:pPr marL="342900" indent="-342900">
              <a:buFont typeface="Arial" panose="020B0604020202020204" pitchFamily="34" charset="0"/>
              <a:buChar char="•"/>
            </a:pPr>
            <a:r>
              <a:rPr lang="en-CH" sz="2000" dirty="0"/>
              <a:t>Use case: distance matrix</a:t>
            </a:r>
          </a:p>
          <a:p>
            <a:pPr marL="342900" indent="-342900">
              <a:buFont typeface="Arial" panose="020B0604020202020204" pitchFamily="34" charset="0"/>
              <a:buChar char="•"/>
            </a:pPr>
            <a:endParaRPr lang="en-CH" sz="2000" dirty="0"/>
          </a:p>
          <a:p>
            <a:endParaRPr lang="en-CH" sz="2000" dirty="0"/>
          </a:p>
          <a:p>
            <a:endParaRPr lang="en-CH" sz="2000" dirty="0"/>
          </a:p>
          <a:p>
            <a:endParaRPr lang="en-CH" sz="2000" dirty="0"/>
          </a:p>
        </p:txBody>
      </p:sp>
      <p:pic>
        <p:nvPicPr>
          <p:cNvPr id="7" name="Picture 6">
            <a:extLst>
              <a:ext uri="{FF2B5EF4-FFF2-40B4-BE49-F238E27FC236}">
                <a16:creationId xmlns:a16="http://schemas.microsoft.com/office/drawing/2014/main" id="{52D29A5F-D7A2-8440-ACF2-A3B18ED60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524000"/>
            <a:ext cx="1676400" cy="384036"/>
          </a:xfrm>
          <a:prstGeom prst="rect">
            <a:avLst/>
          </a:prstGeom>
        </p:spPr>
      </p:pic>
      <p:pic>
        <p:nvPicPr>
          <p:cNvPr id="8" name="Picture 7">
            <a:extLst>
              <a:ext uri="{FF2B5EF4-FFF2-40B4-BE49-F238E27FC236}">
                <a16:creationId xmlns:a16="http://schemas.microsoft.com/office/drawing/2014/main" id="{E8DCDEC2-F794-5247-9A55-DB0387D27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742" y="3200400"/>
            <a:ext cx="4469458" cy="3886200"/>
          </a:xfrm>
          <a:prstGeom prst="rect">
            <a:avLst/>
          </a:prstGeom>
        </p:spPr>
      </p:pic>
      <p:pic>
        <p:nvPicPr>
          <p:cNvPr id="5" name="Picture 4" descr="Diagram&#10;&#10;Description automatically generated">
            <a:extLst>
              <a:ext uri="{FF2B5EF4-FFF2-40B4-BE49-F238E27FC236}">
                <a16:creationId xmlns:a16="http://schemas.microsoft.com/office/drawing/2014/main" id="{D84AF9B6-5A0E-9740-AB2C-158FB1077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00" y="3815700"/>
            <a:ext cx="3102808" cy="2895600"/>
          </a:xfrm>
          <a:prstGeom prst="rect">
            <a:avLst/>
          </a:prstGeom>
        </p:spPr>
      </p:pic>
    </p:spTree>
    <p:extLst>
      <p:ext uri="{BB962C8B-B14F-4D97-AF65-F5344CB8AC3E}">
        <p14:creationId xmlns:p14="http://schemas.microsoft.com/office/powerpoint/2010/main" val="7051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0675-17FA-264D-9041-F9BEAEC3EAE9}"/>
              </a:ext>
            </a:extLst>
          </p:cNvPr>
          <p:cNvSpPr>
            <a:spLocks noGrp="1"/>
          </p:cNvSpPr>
          <p:nvPr>
            <p:ph type="title"/>
          </p:nvPr>
        </p:nvSpPr>
        <p:spPr/>
        <p:txBody>
          <a:bodyPr>
            <a:normAutofit fontScale="90000"/>
          </a:bodyPr>
          <a:lstStyle/>
          <a:p>
            <a:r>
              <a:rPr lang="en-CH" dirty="0"/>
              <a:t>Useful links</a:t>
            </a:r>
          </a:p>
        </p:txBody>
      </p:sp>
      <p:sp>
        <p:nvSpPr>
          <p:cNvPr id="3" name="Content Placeholder 2">
            <a:extLst>
              <a:ext uri="{FF2B5EF4-FFF2-40B4-BE49-F238E27FC236}">
                <a16:creationId xmlns:a16="http://schemas.microsoft.com/office/drawing/2014/main" id="{3F7E0C34-462F-C44C-A38B-F941AE798146}"/>
              </a:ext>
            </a:extLst>
          </p:cNvPr>
          <p:cNvSpPr>
            <a:spLocks noGrp="1"/>
          </p:cNvSpPr>
          <p:nvPr>
            <p:ph idx="1"/>
          </p:nvPr>
        </p:nvSpPr>
        <p:spPr/>
        <p:txBody>
          <a:bodyPr/>
          <a:lstStyle/>
          <a:p>
            <a:pPr marL="285750" indent="-285750">
              <a:buFont typeface="Arial" panose="020B0604020202020204" pitchFamily="34" charset="0"/>
              <a:buChar char="•"/>
            </a:pPr>
            <a:r>
              <a:rPr lang="en-GB" sz="1400" dirty="0">
                <a:latin typeface="Courier" pitchFamily="2" charset="0"/>
              </a:rPr>
              <a:t>https://www.w3.org/TR/2014/NOTE-rdf11-primer-20140624/</a:t>
            </a:r>
          </a:p>
          <a:p>
            <a:pPr marL="285750" indent="-285750">
              <a:buFont typeface="Arial" panose="020B0604020202020204" pitchFamily="34" charset="0"/>
              <a:buChar char="•"/>
            </a:pPr>
            <a:endParaRPr lang="en-GB" sz="1400" dirty="0">
              <a:latin typeface="Courier" pitchFamily="2" charset="0"/>
            </a:endParaRPr>
          </a:p>
          <a:p>
            <a:pPr marL="285750" indent="-285750">
              <a:buFont typeface="Arial" panose="020B0604020202020204" pitchFamily="34" charset="0"/>
              <a:buChar char="•"/>
            </a:pPr>
            <a:r>
              <a:rPr lang="en-GB" sz="1400" dirty="0">
                <a:latin typeface="Courier" pitchFamily="2" charset="0"/>
              </a:rPr>
              <a:t>https://</a:t>
            </a:r>
            <a:r>
              <a:rPr lang="en-GB" sz="1400" dirty="0" err="1">
                <a:latin typeface="Courier" pitchFamily="2" charset="0"/>
              </a:rPr>
              <a:t>www.ifi.uzh.ch</a:t>
            </a:r>
            <a:r>
              <a:rPr lang="en-GB" sz="1400" dirty="0">
                <a:latin typeface="Courier" pitchFamily="2" charset="0"/>
              </a:rPr>
              <a:t>/dam/jcr:ffffffff-8c04-b998-ffff-ffffd3a311cc/03_RDF_Schema.pdf </a:t>
            </a:r>
            <a:r>
              <a:rPr lang="en-GB" sz="1800" dirty="0"/>
              <a:t>explanation about RDF schema with a comparison to OOP</a:t>
            </a:r>
          </a:p>
          <a:p>
            <a:endParaRPr lang="en-CH" sz="1400" dirty="0"/>
          </a:p>
        </p:txBody>
      </p:sp>
    </p:spTree>
    <p:extLst>
      <p:ext uri="{BB962C8B-B14F-4D97-AF65-F5344CB8AC3E}">
        <p14:creationId xmlns:p14="http://schemas.microsoft.com/office/powerpoint/2010/main" val="85514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7647-EC2C-CF47-8049-96C560649347}"/>
              </a:ext>
            </a:extLst>
          </p:cNvPr>
          <p:cNvSpPr>
            <a:spLocks noGrp="1"/>
          </p:cNvSpPr>
          <p:nvPr>
            <p:ph type="title"/>
          </p:nvPr>
        </p:nvSpPr>
        <p:spPr/>
        <p:txBody>
          <a:bodyPr>
            <a:normAutofit fontScale="90000"/>
          </a:bodyPr>
          <a:lstStyle/>
          <a:p>
            <a:r>
              <a:rPr lang="en-CH" dirty="0"/>
              <a:t>Data organization in RDF</a:t>
            </a:r>
          </a:p>
        </p:txBody>
      </p:sp>
      <p:sp>
        <p:nvSpPr>
          <p:cNvPr id="3" name="Content Placeholder 2">
            <a:extLst>
              <a:ext uri="{FF2B5EF4-FFF2-40B4-BE49-F238E27FC236}">
                <a16:creationId xmlns:a16="http://schemas.microsoft.com/office/drawing/2014/main" id="{F7C3E57C-0A78-FE44-8288-5A5C8AD067D7}"/>
              </a:ext>
            </a:extLst>
          </p:cNvPr>
          <p:cNvSpPr>
            <a:spLocks noGrp="1"/>
          </p:cNvSpPr>
          <p:nvPr>
            <p:ph idx="1"/>
          </p:nvPr>
        </p:nvSpPr>
        <p:spPr/>
        <p:txBody>
          <a:bodyPr/>
          <a:lstStyle/>
          <a:p>
            <a:pPr marL="342900" indent="-342900">
              <a:buFont typeface="Arial" panose="020B0604020202020204" pitchFamily="34" charset="0"/>
              <a:buChar char="•"/>
            </a:pPr>
            <a:r>
              <a:rPr lang="en-CH" dirty="0"/>
              <a:t>Extensive data collection on the disk (git/dvc)</a:t>
            </a:r>
          </a:p>
          <a:p>
            <a:pPr marL="702900" lvl="1" indent="-342900">
              <a:spcBef>
                <a:spcPts val="600"/>
              </a:spcBef>
              <a:buFont typeface="Arial" panose="020B0604020202020204" pitchFamily="34" charset="0"/>
              <a:buChar char="•"/>
            </a:pPr>
            <a:r>
              <a:rPr lang="en-CH" sz="1800" b="0" dirty="0"/>
              <a:t>Filtering out unnecessary/duplicated/outdated data</a:t>
            </a:r>
          </a:p>
          <a:p>
            <a:pPr marL="702900" lvl="1" indent="-342900">
              <a:spcBef>
                <a:spcPts val="600"/>
              </a:spcBef>
              <a:buFont typeface="Arial" panose="020B0604020202020204" pitchFamily="34" charset="0"/>
              <a:buChar char="•"/>
            </a:pPr>
            <a:endParaRPr lang="en-CH" sz="1800" b="0" dirty="0"/>
          </a:p>
          <a:p>
            <a:pPr marL="342900" indent="-342900">
              <a:buFont typeface="Arial" panose="020B0604020202020204" pitchFamily="34" charset="0"/>
              <a:buChar char="•"/>
            </a:pPr>
            <a:r>
              <a:rPr lang="en-CH" dirty="0"/>
              <a:t>Data representation tradeoff:</a:t>
            </a:r>
          </a:p>
          <a:p>
            <a:pPr marL="702900" lvl="1" indent="-342900">
              <a:spcBef>
                <a:spcPts val="600"/>
              </a:spcBef>
              <a:buFont typeface="Arial" panose="020B0604020202020204" pitchFamily="34" charset="0"/>
              <a:buChar char="•"/>
            </a:pPr>
            <a:r>
              <a:rPr lang="en-CH" sz="1800" b="0" dirty="0"/>
              <a:t>Not too many nodes, not too many predicates: avoid creating a monster</a:t>
            </a:r>
          </a:p>
          <a:p>
            <a:pPr marL="702900" lvl="1" indent="-342900">
              <a:spcBef>
                <a:spcPts val="600"/>
              </a:spcBef>
              <a:buFont typeface="Arial" panose="020B0604020202020204" pitchFamily="34" charset="0"/>
              <a:buChar char="•"/>
            </a:pPr>
            <a:r>
              <a:rPr lang="en-CH" sz="1800" b="0" dirty="0"/>
              <a:t>Find the right balance in information capture: oversimplifcation </a:t>
            </a:r>
            <a:r>
              <a:rPr lang="en-CH" sz="1800" b="0" i="1" dirty="0"/>
              <a:t>versus</a:t>
            </a:r>
            <a:r>
              <a:rPr lang="en-CH" sz="1800" b="0" dirty="0"/>
              <a:t> too much useless details</a:t>
            </a:r>
          </a:p>
          <a:p>
            <a:pPr marL="702900" lvl="1" indent="-342900">
              <a:spcBef>
                <a:spcPts val="600"/>
              </a:spcBef>
              <a:buFont typeface="Arial" panose="020B0604020202020204" pitchFamily="34" charset="0"/>
              <a:buChar char="•"/>
            </a:pPr>
            <a:endParaRPr lang="en-CH" sz="1800" b="0" dirty="0"/>
          </a:p>
          <a:p>
            <a:pPr marL="342900" indent="-342900">
              <a:spcBef>
                <a:spcPts val="600"/>
              </a:spcBef>
              <a:buFont typeface="Arial" panose="020B0604020202020204" pitchFamily="34" charset="0"/>
              <a:buChar char="•"/>
            </a:pPr>
            <a:r>
              <a:rPr lang="en-CH" dirty="0"/>
              <a:t>Evolvable schema for the follow-up of the project:</a:t>
            </a:r>
          </a:p>
          <a:p>
            <a:pPr marL="702900" lvl="1" indent="-342900">
              <a:spcBef>
                <a:spcPts val="600"/>
              </a:spcBef>
              <a:buFont typeface="Arial" panose="020B0604020202020204" pitchFamily="34" charset="0"/>
              <a:buChar char="•"/>
            </a:pPr>
            <a:r>
              <a:rPr lang="en-CH" sz="2000" b="0" dirty="0"/>
              <a:t>Motivation for chosing RDF</a:t>
            </a:r>
          </a:p>
          <a:p>
            <a:pPr marL="702900" lvl="1" indent="-342900">
              <a:spcBef>
                <a:spcPts val="600"/>
              </a:spcBef>
              <a:buFont typeface="Arial" panose="020B0604020202020204" pitchFamily="34" charset="0"/>
              <a:buChar char="•"/>
            </a:pPr>
            <a:r>
              <a:rPr lang="en-CH" sz="2000" b="0" dirty="0"/>
              <a:t>Reccursive trial and error stategy!</a:t>
            </a:r>
          </a:p>
          <a:p>
            <a:pPr lvl="1" indent="0">
              <a:spcBef>
                <a:spcPts val="600"/>
              </a:spcBef>
              <a:buNone/>
            </a:pPr>
            <a:endParaRPr lang="en-CH" sz="1800" b="0" dirty="0"/>
          </a:p>
          <a:p>
            <a:endParaRPr lang="en-CH" dirty="0"/>
          </a:p>
        </p:txBody>
      </p:sp>
    </p:spTree>
    <p:extLst>
      <p:ext uri="{BB962C8B-B14F-4D97-AF65-F5344CB8AC3E}">
        <p14:creationId xmlns:p14="http://schemas.microsoft.com/office/powerpoint/2010/main" val="34022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98D8-1E4A-8149-9906-1E7A5B145B4B}"/>
              </a:ext>
            </a:extLst>
          </p:cNvPr>
          <p:cNvSpPr>
            <a:spLocks noGrp="1"/>
          </p:cNvSpPr>
          <p:nvPr>
            <p:ph type="title"/>
          </p:nvPr>
        </p:nvSpPr>
        <p:spPr/>
        <p:txBody>
          <a:bodyPr>
            <a:normAutofit fontScale="90000"/>
          </a:bodyPr>
          <a:lstStyle/>
          <a:p>
            <a:r>
              <a:rPr lang="en-CH" dirty="0"/>
              <a:t>jlw:LabSample</a:t>
            </a:r>
          </a:p>
        </p:txBody>
      </p:sp>
      <p:pic>
        <p:nvPicPr>
          <p:cNvPr id="5" name="Content Placeholder 4">
            <a:extLst>
              <a:ext uri="{FF2B5EF4-FFF2-40B4-BE49-F238E27FC236}">
                <a16:creationId xmlns:a16="http://schemas.microsoft.com/office/drawing/2014/main" id="{DA8AD984-6F3D-B146-81CC-30B57C5DA9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043325"/>
            <a:ext cx="3098045" cy="3092473"/>
          </a:xfrm>
        </p:spPr>
      </p:pic>
      <p:pic>
        <p:nvPicPr>
          <p:cNvPr id="9" name="Picture 8">
            <a:extLst>
              <a:ext uri="{FF2B5EF4-FFF2-40B4-BE49-F238E27FC236}">
                <a16:creationId xmlns:a16="http://schemas.microsoft.com/office/drawing/2014/main" id="{2D65C59B-B311-5549-BF0D-9A5FC06B3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87788"/>
            <a:ext cx="9144000" cy="2875854"/>
          </a:xfrm>
          <a:prstGeom prst="rect">
            <a:avLst/>
          </a:prstGeom>
        </p:spPr>
      </p:pic>
      <p:cxnSp>
        <p:nvCxnSpPr>
          <p:cNvPr id="12" name="Straight Connector 11">
            <a:extLst>
              <a:ext uri="{FF2B5EF4-FFF2-40B4-BE49-F238E27FC236}">
                <a16:creationId xmlns:a16="http://schemas.microsoft.com/office/drawing/2014/main" id="{95C71045-9ED3-5A4F-BA8F-DE966163852D}"/>
              </a:ext>
            </a:extLst>
          </p:cNvPr>
          <p:cNvCxnSpPr/>
          <p:nvPr/>
        </p:nvCxnSpPr>
        <p:spPr>
          <a:xfrm>
            <a:off x="2209800" y="2667000"/>
            <a:ext cx="914400" cy="762000"/>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910247AD-AA23-0C44-A1F6-254BDFF56FB0}"/>
              </a:ext>
            </a:extLst>
          </p:cNvPr>
          <p:cNvCxnSpPr>
            <a:cxnSpLocks/>
          </p:cNvCxnSpPr>
          <p:nvPr/>
        </p:nvCxnSpPr>
        <p:spPr>
          <a:xfrm flipV="1">
            <a:off x="2209800" y="2667000"/>
            <a:ext cx="914400" cy="838200"/>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64C7ABBB-E728-8B43-AE47-EFEA83AB646D}"/>
              </a:ext>
            </a:extLst>
          </p:cNvPr>
          <p:cNvSpPr txBox="1"/>
          <p:nvPr/>
        </p:nvSpPr>
        <p:spPr>
          <a:xfrm>
            <a:off x="6477000" y="2057400"/>
            <a:ext cx="1981200" cy="830997"/>
          </a:xfrm>
          <a:prstGeom prst="rect">
            <a:avLst/>
          </a:prstGeom>
          <a:noFill/>
        </p:spPr>
        <p:txBody>
          <a:bodyPr wrap="square" lIns="0" tIns="0" rIns="0" bIns="0" rtlCol="0">
            <a:spAutoFit/>
          </a:bodyPr>
          <a:lstStyle/>
          <a:p>
            <a:r>
              <a:rPr lang="en-CH" dirty="0">
                <a:effectLst>
                  <a:outerShdw blurRad="38100" dist="12700" dir="2700000" algn="ctr" rotWithShape="0">
                    <a:srgbClr val="000000">
                      <a:alpha val="50000"/>
                    </a:srgbClr>
                  </a:outerShdw>
                </a:effectLst>
              </a:rPr>
              <a:t>Quality controls and blanks are important!</a:t>
            </a:r>
          </a:p>
        </p:txBody>
      </p:sp>
    </p:spTree>
    <p:extLst>
      <p:ext uri="{BB962C8B-B14F-4D97-AF65-F5344CB8AC3E}">
        <p14:creationId xmlns:p14="http://schemas.microsoft.com/office/powerpoint/2010/main" val="183054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5FBC74-95D0-AE42-B885-115EDF397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442" y="1371600"/>
            <a:ext cx="2938104" cy="2895600"/>
          </a:xfrm>
          <a:prstGeom prst="rect">
            <a:avLst/>
          </a:prstGeom>
        </p:spPr>
      </p:pic>
      <p:sp>
        <p:nvSpPr>
          <p:cNvPr id="2" name="Title 1">
            <a:extLst>
              <a:ext uri="{FF2B5EF4-FFF2-40B4-BE49-F238E27FC236}">
                <a16:creationId xmlns:a16="http://schemas.microsoft.com/office/drawing/2014/main" id="{9BB1791F-49E4-6942-B90C-5122B6A191E0}"/>
              </a:ext>
            </a:extLst>
          </p:cNvPr>
          <p:cNvSpPr>
            <a:spLocks noGrp="1"/>
          </p:cNvSpPr>
          <p:nvPr>
            <p:ph type="title"/>
          </p:nvPr>
        </p:nvSpPr>
        <p:spPr/>
        <p:txBody>
          <a:bodyPr>
            <a:normAutofit fontScale="90000"/>
          </a:bodyPr>
          <a:lstStyle/>
          <a:p>
            <a:r>
              <a:rPr lang="en-CH" dirty="0"/>
              <a:t>jlw:MZMineFeature</a:t>
            </a:r>
          </a:p>
        </p:txBody>
      </p:sp>
      <p:pic>
        <p:nvPicPr>
          <p:cNvPr id="12" name="Content Placeholder 11">
            <a:extLst>
              <a:ext uri="{FF2B5EF4-FFF2-40B4-BE49-F238E27FC236}">
                <a16:creationId xmlns:a16="http://schemas.microsoft.com/office/drawing/2014/main" id="{892BA715-C365-0142-9E67-42DFDB2A2D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988" y="4267200"/>
            <a:ext cx="8101012" cy="2018524"/>
          </a:xfrm>
        </p:spPr>
      </p:pic>
      <p:sp>
        <p:nvSpPr>
          <p:cNvPr id="15" name="TextBox 14">
            <a:extLst>
              <a:ext uri="{FF2B5EF4-FFF2-40B4-BE49-F238E27FC236}">
                <a16:creationId xmlns:a16="http://schemas.microsoft.com/office/drawing/2014/main" id="{FCE23F38-8D04-544D-92AD-3C2144E754E3}"/>
              </a:ext>
            </a:extLst>
          </p:cNvPr>
          <p:cNvSpPr txBox="1"/>
          <p:nvPr/>
        </p:nvSpPr>
        <p:spPr>
          <a:xfrm>
            <a:off x="762000" y="6477000"/>
            <a:ext cx="8686800" cy="276999"/>
          </a:xfrm>
          <a:prstGeom prst="rect">
            <a:avLst/>
          </a:prstGeom>
          <a:noFill/>
        </p:spPr>
        <p:txBody>
          <a:bodyPr wrap="square" lIns="0" tIns="0" rIns="0" bIns="0" rtlCol="0">
            <a:spAutoFit/>
          </a:bodyPr>
          <a:lstStyle/>
          <a:p>
            <a:r>
              <a:rPr lang="en-CH" i="1" dirty="0">
                <a:effectLst>
                  <a:outerShdw blurRad="38100" dist="12700" dir="2700000" algn="ctr" rotWithShape="0">
                    <a:srgbClr val="000000">
                      <a:alpha val="50000"/>
                    </a:srgbClr>
                  </a:outerShdw>
                </a:effectLst>
              </a:rPr>
              <a:t>Nota Bene</a:t>
            </a:r>
            <a:r>
              <a:rPr lang="en-CH" dirty="0">
                <a:effectLst>
                  <a:outerShdw blurRad="38100" dist="12700" dir="2700000" algn="ctr" rotWithShape="0">
                    <a:srgbClr val="000000">
                      <a:alpha val="50000"/>
                    </a:srgbClr>
                  </a:outerShdw>
                </a:effectLst>
              </a:rPr>
              <a:t>: Most features with GNPS annotations also have SIRIUS annotations.</a:t>
            </a:r>
          </a:p>
        </p:txBody>
      </p:sp>
    </p:spTree>
    <p:extLst>
      <p:ext uri="{BB962C8B-B14F-4D97-AF65-F5344CB8AC3E}">
        <p14:creationId xmlns:p14="http://schemas.microsoft.com/office/powerpoint/2010/main" val="419803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9B29-4054-3D45-9C7C-8D6F86C983F9}"/>
              </a:ext>
            </a:extLst>
          </p:cNvPr>
          <p:cNvSpPr>
            <a:spLocks noGrp="1"/>
          </p:cNvSpPr>
          <p:nvPr>
            <p:ph type="title"/>
          </p:nvPr>
        </p:nvSpPr>
        <p:spPr/>
        <p:txBody>
          <a:bodyPr>
            <a:normAutofit fontScale="90000"/>
          </a:bodyPr>
          <a:lstStyle/>
          <a:p>
            <a:endParaRPr lang="en-CH"/>
          </a:p>
        </p:txBody>
      </p:sp>
      <p:pic>
        <p:nvPicPr>
          <p:cNvPr id="5" name="Content Placeholder 4">
            <a:extLst>
              <a:ext uri="{FF2B5EF4-FFF2-40B4-BE49-F238E27FC236}">
                <a16:creationId xmlns:a16="http://schemas.microsoft.com/office/drawing/2014/main" id="{76B246EA-C301-D740-9368-10F9080F1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 y="304800"/>
            <a:ext cx="10199129" cy="6324600"/>
          </a:xfrm>
        </p:spPr>
      </p:pic>
    </p:spTree>
    <p:extLst>
      <p:ext uri="{BB962C8B-B14F-4D97-AF65-F5344CB8AC3E}">
        <p14:creationId xmlns:p14="http://schemas.microsoft.com/office/powerpoint/2010/main" val="30100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1CE8-5464-1B40-ADCB-0A66530D0847}"/>
              </a:ext>
            </a:extLst>
          </p:cNvPr>
          <p:cNvSpPr>
            <a:spLocks noGrp="1"/>
          </p:cNvSpPr>
          <p:nvPr>
            <p:ph type="title"/>
          </p:nvPr>
        </p:nvSpPr>
        <p:spPr/>
        <p:txBody>
          <a:bodyPr>
            <a:normAutofit fontScale="90000"/>
          </a:bodyPr>
          <a:lstStyle/>
          <a:p>
            <a:endParaRPr lang="en-CH"/>
          </a:p>
        </p:txBody>
      </p:sp>
      <p:pic>
        <p:nvPicPr>
          <p:cNvPr id="5" name="Content Placeholder 4">
            <a:extLst>
              <a:ext uri="{FF2B5EF4-FFF2-40B4-BE49-F238E27FC236}">
                <a16:creationId xmlns:a16="http://schemas.microsoft.com/office/drawing/2014/main" id="{43B27894-27C6-C94F-86A1-52B345D19B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5621" y="0"/>
            <a:ext cx="3858379" cy="2722251"/>
          </a:xfrm>
        </p:spPr>
      </p:pic>
      <p:pic>
        <p:nvPicPr>
          <p:cNvPr id="7" name="Picture 6">
            <a:extLst>
              <a:ext uri="{FF2B5EF4-FFF2-40B4-BE49-F238E27FC236}">
                <a16:creationId xmlns:a16="http://schemas.microsoft.com/office/drawing/2014/main" id="{D3DA6DF5-68B1-9F4B-AF47-7CD81B1FC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0926"/>
            <a:ext cx="5791200" cy="5604673"/>
          </a:xfrm>
          <a:prstGeom prst="rect">
            <a:avLst/>
          </a:prstGeom>
        </p:spPr>
      </p:pic>
    </p:spTree>
    <p:extLst>
      <p:ext uri="{BB962C8B-B14F-4D97-AF65-F5344CB8AC3E}">
        <p14:creationId xmlns:p14="http://schemas.microsoft.com/office/powerpoint/2010/main" val="129013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EFE5-71F4-834C-8E5D-0CC29BBD03BA}"/>
              </a:ext>
            </a:extLst>
          </p:cNvPr>
          <p:cNvSpPr>
            <a:spLocks noGrp="1"/>
          </p:cNvSpPr>
          <p:nvPr>
            <p:ph type="title"/>
          </p:nvPr>
        </p:nvSpPr>
        <p:spPr/>
        <p:txBody>
          <a:bodyPr>
            <a:normAutofit fontScale="90000"/>
          </a:bodyPr>
          <a:lstStyle/>
          <a:p>
            <a:endParaRPr lang="en-CH"/>
          </a:p>
        </p:txBody>
      </p:sp>
      <p:pic>
        <p:nvPicPr>
          <p:cNvPr id="5" name="Content Placeholder 4">
            <a:extLst>
              <a:ext uri="{FF2B5EF4-FFF2-40B4-BE49-F238E27FC236}">
                <a16:creationId xmlns:a16="http://schemas.microsoft.com/office/drawing/2014/main" id="{B26EC5A4-0B32-AF4A-B265-9DC7C0C24B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692" y="1219200"/>
            <a:ext cx="7374103" cy="4895850"/>
          </a:xfrm>
        </p:spPr>
      </p:pic>
      <p:sp>
        <p:nvSpPr>
          <p:cNvPr id="6" name="TextBox 5">
            <a:extLst>
              <a:ext uri="{FF2B5EF4-FFF2-40B4-BE49-F238E27FC236}">
                <a16:creationId xmlns:a16="http://schemas.microsoft.com/office/drawing/2014/main" id="{CE9F373A-229A-764F-8A2D-AC9437E82148}"/>
              </a:ext>
            </a:extLst>
          </p:cNvPr>
          <p:cNvSpPr txBox="1"/>
          <p:nvPr/>
        </p:nvSpPr>
        <p:spPr>
          <a:xfrm>
            <a:off x="3505200" y="6449335"/>
            <a:ext cx="5715000" cy="276999"/>
          </a:xfrm>
          <a:prstGeom prst="rect">
            <a:avLst/>
          </a:prstGeom>
          <a:noFill/>
        </p:spPr>
        <p:txBody>
          <a:bodyPr wrap="square" lIns="0" tIns="0" rIns="0" bIns="0" rtlCol="0">
            <a:spAutoFit/>
          </a:bodyPr>
          <a:lstStyle/>
          <a:p>
            <a:r>
              <a:rPr lang="en-CH" i="1" dirty="0">
                <a:effectLst>
                  <a:outerShdw blurRad="38100" dist="12700" dir="2700000" algn="ctr" rotWithShape="0">
                    <a:srgbClr val="000000">
                      <a:alpha val="50000"/>
                    </a:srgbClr>
                  </a:outerShdw>
                </a:effectLst>
              </a:rPr>
              <a:t>Nota bene</a:t>
            </a:r>
            <a:r>
              <a:rPr lang="en-CH" dirty="0">
                <a:effectLst>
                  <a:outerShdw blurRad="38100" dist="12700" dir="2700000" algn="ctr" rotWithShape="0">
                    <a:srgbClr val="000000">
                      <a:alpha val="50000"/>
                    </a:srgbClr>
                  </a:outerShdw>
                </a:effectLst>
              </a:rPr>
              <a:t>: the molecule image is created on the fly</a:t>
            </a:r>
          </a:p>
        </p:txBody>
      </p:sp>
    </p:spTree>
    <p:extLst>
      <p:ext uri="{BB962C8B-B14F-4D97-AF65-F5344CB8AC3E}">
        <p14:creationId xmlns:p14="http://schemas.microsoft.com/office/powerpoint/2010/main" val="13430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99F6F-BE28-8F4C-AAC5-18EB35078A1C}"/>
              </a:ext>
            </a:extLst>
          </p:cNvPr>
          <p:cNvSpPr>
            <a:spLocks noGrp="1"/>
          </p:cNvSpPr>
          <p:nvPr>
            <p:ph type="title"/>
          </p:nvPr>
        </p:nvSpPr>
        <p:spPr/>
        <p:txBody>
          <a:bodyPr>
            <a:normAutofit fontScale="90000"/>
          </a:bodyPr>
          <a:lstStyle/>
          <a:p>
            <a:r>
              <a:rPr lang="en-CH" dirty="0"/>
              <a:t>Long and short forms of IRIs</a:t>
            </a:r>
          </a:p>
        </p:txBody>
      </p:sp>
      <p:sp>
        <p:nvSpPr>
          <p:cNvPr id="3" name="Content Placeholder 2">
            <a:extLst>
              <a:ext uri="{FF2B5EF4-FFF2-40B4-BE49-F238E27FC236}">
                <a16:creationId xmlns:a16="http://schemas.microsoft.com/office/drawing/2014/main" id="{72187A84-8102-3E45-840D-8112AAF72053}"/>
              </a:ext>
            </a:extLst>
          </p:cNvPr>
          <p:cNvSpPr>
            <a:spLocks noGrp="1"/>
          </p:cNvSpPr>
          <p:nvPr>
            <p:ph idx="1"/>
          </p:nvPr>
        </p:nvSpPr>
        <p:spPr/>
        <p:txBody>
          <a:bodyPr/>
          <a:lstStyle/>
          <a:p>
            <a:r>
              <a:rPr lang="en-CH" dirty="0"/>
              <a:t>The long form of IRI (Turtle syntax):</a:t>
            </a:r>
          </a:p>
          <a:p>
            <a:r>
              <a:rPr lang="en-CH" sz="1600" dirty="0">
                <a:highlight>
                  <a:srgbClr val="D1ECEA"/>
                </a:highlight>
              </a:rPr>
              <a:t>&lt;</a:t>
            </a:r>
            <a:r>
              <a:rPr lang="en-GB" sz="1600" dirty="0">
                <a:highlight>
                  <a:srgbClr val="D1ECEA"/>
                </a:highlight>
                <a:latin typeface="Courier" pitchFamily="2" charset="0"/>
              </a:rPr>
              <a:t>https://</a:t>
            </a:r>
            <a:r>
              <a:rPr lang="en-GB" sz="1600" dirty="0" err="1">
                <a:highlight>
                  <a:srgbClr val="D1ECEA"/>
                </a:highlight>
                <a:latin typeface="Courier" pitchFamily="2" charset="0"/>
              </a:rPr>
              <a:t>www.sinergiawolfender.org</a:t>
            </a:r>
            <a:r>
              <a:rPr lang="en-GB" sz="1600" dirty="0">
                <a:highlight>
                  <a:srgbClr val="D1ECEA"/>
                </a:highlight>
                <a:latin typeface="Courier" pitchFamily="2" charset="0"/>
              </a:rPr>
              <a:t>/</a:t>
            </a:r>
            <a:r>
              <a:rPr lang="en-GB" sz="1600" dirty="0" err="1">
                <a:highlight>
                  <a:srgbClr val="D1ECEA"/>
                </a:highlight>
                <a:latin typeface="Courier" pitchFamily="2" charset="0"/>
              </a:rPr>
              <a:t>jlw</a:t>
            </a:r>
            <a:r>
              <a:rPr lang="en-GB" sz="1600" dirty="0">
                <a:highlight>
                  <a:srgbClr val="D1ECEA"/>
                </a:highlight>
                <a:latin typeface="Courier" pitchFamily="2" charset="0"/>
              </a:rPr>
              <a:t>/VGF144_G10</a:t>
            </a:r>
            <a:r>
              <a:rPr lang="en-CH" sz="1600" dirty="0">
                <a:highlight>
                  <a:srgbClr val="D1ECEA"/>
                </a:highlight>
              </a:rPr>
              <a:t>&gt;</a:t>
            </a:r>
          </a:p>
          <a:p>
            <a:r>
              <a:rPr lang="en-CH" dirty="0"/>
              <a:t>The short form (Turtle syntax)</a:t>
            </a:r>
          </a:p>
          <a:p>
            <a:r>
              <a:rPr lang="en-CH" sz="1600" dirty="0">
                <a:highlight>
                  <a:srgbClr val="D1ECEA"/>
                </a:highlight>
              </a:rPr>
              <a:t>@prefix    jlw:     &lt;</a:t>
            </a:r>
            <a:r>
              <a:rPr lang="en-GB" sz="1600" dirty="0">
                <a:highlight>
                  <a:srgbClr val="D1ECEA"/>
                </a:highlight>
                <a:latin typeface="Courier" pitchFamily="2" charset="0"/>
              </a:rPr>
              <a:t>https://</a:t>
            </a:r>
            <a:r>
              <a:rPr lang="en-GB" sz="1600" dirty="0" err="1">
                <a:highlight>
                  <a:srgbClr val="D1ECEA"/>
                </a:highlight>
                <a:latin typeface="Courier" pitchFamily="2" charset="0"/>
              </a:rPr>
              <a:t>www.sinergiawolfender.org</a:t>
            </a:r>
            <a:r>
              <a:rPr lang="en-GB" sz="1600" dirty="0">
                <a:highlight>
                  <a:srgbClr val="D1ECEA"/>
                </a:highlight>
                <a:latin typeface="Courier" pitchFamily="2" charset="0"/>
              </a:rPr>
              <a:t>/</a:t>
            </a:r>
            <a:r>
              <a:rPr lang="en-GB" sz="1600" dirty="0" err="1">
                <a:highlight>
                  <a:srgbClr val="D1ECEA"/>
                </a:highlight>
                <a:latin typeface="Courier" pitchFamily="2" charset="0"/>
              </a:rPr>
              <a:t>jlw</a:t>
            </a:r>
            <a:r>
              <a:rPr lang="en-GB" sz="1600" dirty="0">
                <a:highlight>
                  <a:srgbClr val="D1ECEA"/>
                </a:highlight>
                <a:latin typeface="Courier" pitchFamily="2" charset="0"/>
              </a:rPr>
              <a:t>/&gt; .</a:t>
            </a:r>
            <a:endParaRPr lang="en-CH" sz="1600" dirty="0">
              <a:highlight>
                <a:srgbClr val="D1ECEA"/>
              </a:highlight>
            </a:endParaRPr>
          </a:p>
          <a:p>
            <a:r>
              <a:rPr lang="en-GB" sz="1600" dirty="0">
                <a:highlight>
                  <a:srgbClr val="D1ECEA"/>
                </a:highlight>
                <a:latin typeface="Courier" pitchFamily="2" charset="0"/>
              </a:rPr>
              <a:t>jlw:VGF144_G10</a:t>
            </a:r>
            <a:endParaRPr lang="en-CH" sz="1600" dirty="0">
              <a:highlight>
                <a:srgbClr val="D1ECEA"/>
              </a:highlight>
            </a:endParaRPr>
          </a:p>
          <a:p>
            <a:endParaRPr lang="en-CH" dirty="0"/>
          </a:p>
          <a:p>
            <a:r>
              <a:rPr lang="en-CH" sz="2000" i="1" dirty="0"/>
              <a:t>Nota bene</a:t>
            </a:r>
            <a:r>
              <a:rPr lang="en-CH" sz="2000" dirty="0"/>
              <a:t>: </a:t>
            </a:r>
          </a:p>
          <a:p>
            <a:pPr marL="342900" indent="-342900">
              <a:buFont typeface="Arial" panose="020B0604020202020204" pitchFamily="34" charset="0"/>
              <a:buChar char="•"/>
            </a:pPr>
            <a:r>
              <a:rPr lang="en-CH" sz="2000" dirty="0"/>
              <a:t>The long form is the reference one.</a:t>
            </a:r>
          </a:p>
          <a:p>
            <a:pPr marL="342900" indent="-342900">
              <a:buFont typeface="Arial" panose="020B0604020202020204" pitchFamily="34" charset="0"/>
              <a:buChar char="•"/>
            </a:pPr>
            <a:r>
              <a:rPr lang="en-CH" sz="2000" dirty="0"/>
              <a:t>Short form is more human friendly. </a:t>
            </a:r>
          </a:p>
          <a:p>
            <a:pPr marL="702900" lvl="1" indent="-342900">
              <a:spcBef>
                <a:spcPts val="600"/>
              </a:spcBef>
              <a:buFont typeface="Arial" panose="020B0604020202020204" pitchFamily="34" charset="0"/>
              <a:buChar char="•"/>
            </a:pPr>
            <a:r>
              <a:rPr lang="en-CH" sz="1600" b="0" dirty="0"/>
              <a:t>But the prefix declaration is local (i.e. not internationally defined). </a:t>
            </a:r>
          </a:p>
          <a:p>
            <a:pPr marL="702900" lvl="1" indent="-342900">
              <a:spcBef>
                <a:spcPts val="600"/>
              </a:spcBef>
              <a:buFont typeface="Arial" panose="020B0604020202020204" pitchFamily="34" charset="0"/>
              <a:buChar char="•"/>
            </a:pPr>
            <a:r>
              <a:rPr lang="en-CH" sz="1600" b="0" dirty="0"/>
              <a:t>Different short form identifiers may actually refer to the same long form identifier.</a:t>
            </a:r>
          </a:p>
          <a:p>
            <a:pPr marL="342900" indent="-342900">
              <a:buFont typeface="Arial" panose="020B0604020202020204" pitchFamily="34" charset="0"/>
              <a:buChar char="•"/>
            </a:pPr>
            <a:endParaRPr lang="en-CH" dirty="0"/>
          </a:p>
        </p:txBody>
      </p:sp>
    </p:spTree>
    <p:extLst>
      <p:ext uri="{BB962C8B-B14F-4D97-AF65-F5344CB8AC3E}">
        <p14:creationId xmlns:p14="http://schemas.microsoft.com/office/powerpoint/2010/main" val="426878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D62E29-0C05-984E-83C4-A5B94F99348C}"/>
              </a:ext>
            </a:extLst>
          </p:cNvPr>
          <p:cNvSpPr>
            <a:spLocks noGrp="1"/>
          </p:cNvSpPr>
          <p:nvPr>
            <p:ph type="title"/>
          </p:nvPr>
        </p:nvSpPr>
        <p:spPr/>
        <p:txBody>
          <a:bodyPr/>
          <a:lstStyle/>
          <a:p>
            <a:r>
              <a:rPr lang="en-CH" dirty="0"/>
              <a:t>Live demo</a:t>
            </a:r>
          </a:p>
        </p:txBody>
      </p:sp>
    </p:spTree>
    <p:extLst>
      <p:ext uri="{BB962C8B-B14F-4D97-AF65-F5344CB8AC3E}">
        <p14:creationId xmlns:p14="http://schemas.microsoft.com/office/powerpoint/2010/main" val="9469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D62E29-0C05-984E-83C4-A5B94F99348C}"/>
              </a:ext>
            </a:extLst>
          </p:cNvPr>
          <p:cNvSpPr>
            <a:spLocks noGrp="1"/>
          </p:cNvSpPr>
          <p:nvPr>
            <p:ph type="title"/>
          </p:nvPr>
        </p:nvSpPr>
        <p:spPr/>
        <p:txBody>
          <a:bodyPr/>
          <a:lstStyle/>
          <a:p>
            <a:r>
              <a:rPr lang="en-CH" dirty="0"/>
              <a:t>Preparing and documenting the data</a:t>
            </a:r>
          </a:p>
        </p:txBody>
      </p:sp>
    </p:spTree>
    <p:extLst>
      <p:ext uri="{BB962C8B-B14F-4D97-AF65-F5344CB8AC3E}">
        <p14:creationId xmlns:p14="http://schemas.microsoft.com/office/powerpoint/2010/main" val="27847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6DC1-3A79-7444-B0E5-255C13C611D2}"/>
              </a:ext>
            </a:extLst>
          </p:cNvPr>
          <p:cNvSpPr>
            <a:spLocks noGrp="1"/>
          </p:cNvSpPr>
          <p:nvPr>
            <p:ph type="title"/>
          </p:nvPr>
        </p:nvSpPr>
        <p:spPr/>
        <p:txBody>
          <a:bodyPr>
            <a:normAutofit fontScale="90000"/>
          </a:bodyPr>
          <a:lstStyle/>
          <a:p>
            <a:r>
              <a:rPr lang="en-CH" dirty="0"/>
              <a:t>Building the RDF database</a:t>
            </a:r>
          </a:p>
        </p:txBody>
      </p:sp>
      <p:sp>
        <p:nvSpPr>
          <p:cNvPr id="3" name="Content Placeholder 2">
            <a:extLst>
              <a:ext uri="{FF2B5EF4-FFF2-40B4-BE49-F238E27FC236}">
                <a16:creationId xmlns:a16="http://schemas.microsoft.com/office/drawing/2014/main" id="{C661A74C-9C56-FA4E-AF23-C93749BE61B1}"/>
              </a:ext>
            </a:extLst>
          </p:cNvPr>
          <p:cNvSpPr>
            <a:spLocks noGrp="1"/>
          </p:cNvSpPr>
          <p:nvPr>
            <p:ph idx="1"/>
          </p:nvPr>
        </p:nvSpPr>
        <p:spPr/>
        <p:txBody>
          <a:bodyPr/>
          <a:lstStyle/>
          <a:p>
            <a:pPr marL="342900" indent="-342900">
              <a:spcBef>
                <a:spcPts val="600"/>
              </a:spcBef>
              <a:buFont typeface="Arial" panose="020B0604020202020204" pitchFamily="34" charset="0"/>
              <a:buChar char="•"/>
            </a:pPr>
            <a:r>
              <a:rPr lang="en-CH" sz="2000" dirty="0"/>
              <a:t>Building the resource using </a:t>
            </a:r>
            <a:r>
              <a:rPr lang="en-CH" sz="2000" b="0" dirty="0"/>
              <a:t>git/dvc</a:t>
            </a:r>
          </a:p>
          <a:p>
            <a:pPr marL="342900" indent="-342900">
              <a:spcBef>
                <a:spcPts val="600"/>
              </a:spcBef>
              <a:buFont typeface="Arial" panose="020B0604020202020204" pitchFamily="34" charset="0"/>
              <a:buChar char="•"/>
            </a:pPr>
            <a:r>
              <a:rPr lang="en-CH" sz="2000" dirty="0"/>
              <a:t>Using GraphDB as user frontend (for the time being)</a:t>
            </a:r>
            <a:endParaRPr lang="en-CH" sz="2000" b="0" dirty="0"/>
          </a:p>
          <a:p>
            <a:pPr marL="342900" indent="-342900">
              <a:spcBef>
                <a:spcPts val="600"/>
              </a:spcBef>
              <a:buFont typeface="Arial" panose="020B0604020202020204" pitchFamily="34" charset="0"/>
              <a:buChar char="•"/>
            </a:pPr>
            <a:r>
              <a:rPr lang="en-CH" sz="2000" b="0" dirty="0"/>
              <a:t>Proof of concept with PMA</a:t>
            </a:r>
          </a:p>
          <a:p>
            <a:pPr marL="342900" indent="-342900">
              <a:spcBef>
                <a:spcPts val="600"/>
              </a:spcBef>
              <a:buFont typeface="Arial" panose="020B0604020202020204" pitchFamily="34" charset="0"/>
              <a:buChar char="•"/>
            </a:pPr>
            <a:r>
              <a:rPr lang="en-CH" sz="2000" b="0" dirty="0"/>
              <a:t>Ongoing consolidation of the resource with LFX, AR</a:t>
            </a:r>
            <a:r>
              <a:rPr lang="en-CH" sz="2000" dirty="0"/>
              <a:t>, </a:t>
            </a:r>
            <a:r>
              <a:rPr lang="en-CH" sz="2000" b="0" dirty="0"/>
              <a:t>AG</a:t>
            </a:r>
            <a:r>
              <a:rPr lang="en-CH" sz="2000" dirty="0"/>
              <a:t>, </a:t>
            </a:r>
            <a:r>
              <a:rPr lang="en-CH" sz="2000" b="0" dirty="0"/>
              <a:t>CW, FM, SM</a:t>
            </a:r>
          </a:p>
          <a:p>
            <a:pPr marL="342900" indent="-342900">
              <a:spcBef>
                <a:spcPts val="600"/>
              </a:spcBef>
              <a:buFont typeface="Arial" panose="020B0604020202020204" pitchFamily="34" charset="0"/>
              <a:buChar char="•"/>
            </a:pPr>
            <a:r>
              <a:rPr lang="en-CH" sz="2000" dirty="0"/>
              <a:t>A great opportunity for doing </a:t>
            </a:r>
            <a:r>
              <a:rPr lang="en-CH" sz="2000" b="1" dirty="0"/>
              <a:t>quality control</a:t>
            </a:r>
            <a:r>
              <a:rPr lang="en-CH" sz="2000" dirty="0"/>
              <a:t>... which is taking more time than expected, as many small problems are detected, and fixed!</a:t>
            </a:r>
          </a:p>
          <a:p>
            <a:pPr marL="342900" indent="-342900">
              <a:spcBef>
                <a:spcPts val="600"/>
              </a:spcBef>
              <a:buFont typeface="Arial" panose="020B0604020202020204" pitchFamily="34" charset="0"/>
              <a:buChar char="•"/>
            </a:pPr>
            <a:r>
              <a:rPr lang="en-CH" sz="2000" dirty="0"/>
              <a:t>Documentation of the dataset</a:t>
            </a:r>
          </a:p>
          <a:p>
            <a:pPr marL="342900" indent="-342900">
              <a:spcBef>
                <a:spcPts val="600"/>
              </a:spcBef>
              <a:buFont typeface="Arial" panose="020B0604020202020204" pitchFamily="34" charset="0"/>
              <a:buChar char="•"/>
            </a:pPr>
            <a:r>
              <a:rPr lang="en-CH" sz="2000" dirty="0"/>
              <a:t>About 10 mio RDF triples, currently</a:t>
            </a:r>
          </a:p>
          <a:p>
            <a:pPr marL="342900" indent="-342900">
              <a:spcBef>
                <a:spcPts val="600"/>
              </a:spcBef>
              <a:buFont typeface="Arial" panose="020B0604020202020204" pitchFamily="34" charset="0"/>
              <a:buChar char="•"/>
            </a:pPr>
            <a:endParaRPr lang="en-CH" sz="2000" dirty="0"/>
          </a:p>
          <a:p>
            <a:pPr>
              <a:spcBef>
                <a:spcPts val="600"/>
              </a:spcBef>
            </a:pPr>
            <a:endParaRPr lang="en-CH" sz="2000" b="0" dirty="0"/>
          </a:p>
          <a:p>
            <a:pPr marL="342900" indent="-342900">
              <a:buFont typeface="Arial" panose="020B0604020202020204" pitchFamily="34" charset="0"/>
              <a:buChar char="•"/>
            </a:pPr>
            <a:endParaRPr lang="en-CH" sz="2000" dirty="0"/>
          </a:p>
          <a:p>
            <a:pPr marL="342900" indent="-342900">
              <a:buFont typeface="Arial" panose="020B0604020202020204" pitchFamily="34" charset="0"/>
              <a:buChar char="•"/>
            </a:pPr>
            <a:endParaRPr lang="en-CH" sz="2000" dirty="0"/>
          </a:p>
          <a:p>
            <a:pPr marL="342900" indent="-342900">
              <a:buFont typeface="Arial" panose="020B0604020202020204" pitchFamily="34" charset="0"/>
              <a:buChar char="•"/>
            </a:pPr>
            <a:endParaRPr lang="en-CH" sz="2000" dirty="0"/>
          </a:p>
        </p:txBody>
      </p:sp>
      <p:pic>
        <p:nvPicPr>
          <p:cNvPr id="4" name="Picture 3">
            <a:extLst>
              <a:ext uri="{FF2B5EF4-FFF2-40B4-BE49-F238E27FC236}">
                <a16:creationId xmlns:a16="http://schemas.microsoft.com/office/drawing/2014/main" id="{54AF08D6-587F-3840-B72B-5ACDBB83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4114800"/>
            <a:ext cx="3276600" cy="2606977"/>
          </a:xfrm>
          <a:prstGeom prst="rect">
            <a:avLst/>
          </a:prstGeom>
        </p:spPr>
      </p:pic>
    </p:spTree>
    <p:extLst>
      <p:ext uri="{BB962C8B-B14F-4D97-AF65-F5344CB8AC3E}">
        <p14:creationId xmlns:p14="http://schemas.microsoft.com/office/powerpoint/2010/main" val="3040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038B-BC4E-D445-9926-B268756C5C7C}"/>
              </a:ext>
            </a:extLst>
          </p:cNvPr>
          <p:cNvSpPr>
            <a:spLocks noGrp="1"/>
          </p:cNvSpPr>
          <p:nvPr>
            <p:ph type="title"/>
          </p:nvPr>
        </p:nvSpPr>
        <p:spPr/>
        <p:txBody>
          <a:bodyPr>
            <a:normAutofit fontScale="90000"/>
          </a:bodyPr>
          <a:lstStyle/>
          <a:p>
            <a:r>
              <a:rPr lang="en-CH" dirty="0"/>
              <a:t>Plant Taxa</a:t>
            </a:r>
          </a:p>
        </p:txBody>
      </p:sp>
      <p:sp>
        <p:nvSpPr>
          <p:cNvPr id="3" name="Content Placeholder 2">
            <a:extLst>
              <a:ext uri="{FF2B5EF4-FFF2-40B4-BE49-F238E27FC236}">
                <a16:creationId xmlns:a16="http://schemas.microsoft.com/office/drawing/2014/main" id="{FFF5D4FC-11E3-F04A-81EA-2C2A5AE2861B}"/>
              </a:ext>
            </a:extLst>
          </p:cNvPr>
          <p:cNvSpPr>
            <a:spLocks noGrp="1"/>
          </p:cNvSpPr>
          <p:nvPr>
            <p:ph idx="1"/>
          </p:nvPr>
        </p:nvSpPr>
        <p:spPr>
          <a:xfrm>
            <a:off x="504000" y="1219200"/>
            <a:ext cx="8100000" cy="3352800"/>
          </a:xfrm>
        </p:spPr>
        <p:txBody>
          <a:bodyPr/>
          <a:lstStyle/>
          <a:p>
            <a:r>
              <a:rPr lang="en-CH" sz="2000" dirty="0">
                <a:effectLst/>
              </a:rPr>
              <a:t>Mapping from PF-code to Open Tree of Life:</a:t>
            </a:r>
          </a:p>
          <a:p>
            <a:pPr marL="342900" indent="-342900">
              <a:buFont typeface="Arial" panose="020B0604020202020204" pitchFamily="34" charset="0"/>
              <a:buChar char="•"/>
            </a:pPr>
            <a:r>
              <a:rPr lang="en-CH" sz="1800" dirty="0">
                <a:effectLst/>
              </a:rPr>
              <a:t>Initially made by Pierre-Marie and Adriano Rutz</a:t>
            </a:r>
          </a:p>
          <a:p>
            <a:pPr marL="342900" indent="-342900">
              <a:buFont typeface="Arial" panose="020B0604020202020204" pitchFamily="34" charset="0"/>
              <a:buChar char="•"/>
            </a:pPr>
            <a:r>
              <a:rPr lang="en-CH" sz="1800" dirty="0">
                <a:effectLst/>
              </a:rPr>
              <a:t>OTT 3.3 chosen as reference</a:t>
            </a:r>
          </a:p>
          <a:p>
            <a:pPr marL="342900" indent="-342900">
              <a:buFont typeface="Arial" panose="020B0604020202020204" pitchFamily="34" charset="0"/>
              <a:buChar char="•"/>
            </a:pPr>
            <a:r>
              <a:rPr lang="en-CH" sz="1800" dirty="0">
                <a:effectLst/>
              </a:rPr>
              <a:t>Solved difficulties: the same scientifc name may be given to a plant and an animal, e.g. </a:t>
            </a:r>
            <a:r>
              <a:rPr lang="en-GB" sz="1800" i="1" dirty="0" err="1">
                <a:effectLst/>
              </a:rPr>
              <a:t>Eclipta</a:t>
            </a:r>
            <a:r>
              <a:rPr lang="en-GB" sz="1800" i="1" dirty="0">
                <a:effectLst/>
              </a:rPr>
              <a:t> </a:t>
            </a:r>
            <a:r>
              <a:rPr lang="en-GB" sz="1800" i="1" dirty="0" err="1">
                <a:effectLst/>
              </a:rPr>
              <a:t>prostrata</a:t>
            </a:r>
            <a:r>
              <a:rPr lang="en-CH" sz="1800" dirty="0">
                <a:effectLst/>
              </a:rPr>
              <a:t> is both an </a:t>
            </a:r>
            <a:r>
              <a:rPr lang="en-GB" sz="1800" dirty="0">
                <a:effectLst/>
              </a:rPr>
              <a:t>Asteraceae</a:t>
            </a:r>
            <a:r>
              <a:rPr lang="en-CH" sz="1800" dirty="0">
                <a:effectLst/>
              </a:rPr>
              <a:t> and an insect</a:t>
            </a:r>
          </a:p>
          <a:p>
            <a:pPr marL="342900" indent="-342900">
              <a:buFont typeface="Arial" panose="020B0604020202020204" pitchFamily="34" charset="0"/>
              <a:buChar char="•"/>
            </a:pPr>
            <a:r>
              <a:rPr lang="en-CH" sz="1800" dirty="0">
                <a:effectLst/>
              </a:rPr>
              <a:t>The last mapping difficulties were fixed manually by Louis-Félix Nothias</a:t>
            </a:r>
          </a:p>
          <a:p>
            <a:pPr marL="342900" indent="-342900">
              <a:buFont typeface="Arial" panose="020B0604020202020204" pitchFamily="34" charset="0"/>
              <a:buChar char="•"/>
            </a:pPr>
            <a:r>
              <a:rPr lang="en-CH" sz="1800" dirty="0">
                <a:effectLst/>
              </a:rPr>
              <a:t>Images were imported from wikidata through its RDF service that refer OTT</a:t>
            </a:r>
          </a:p>
          <a:p>
            <a:pPr marL="342900" indent="-342900">
              <a:buFont typeface="Arial" panose="020B0604020202020204" pitchFamily="34" charset="0"/>
              <a:buChar char="•"/>
            </a:pPr>
            <a:endParaRPr lang="en-CH" sz="1800" dirty="0">
              <a:effectLst/>
            </a:endParaRPr>
          </a:p>
        </p:txBody>
      </p:sp>
      <p:pic>
        <p:nvPicPr>
          <p:cNvPr id="7" name="Picture 6">
            <a:extLst>
              <a:ext uri="{FF2B5EF4-FFF2-40B4-BE49-F238E27FC236}">
                <a16:creationId xmlns:a16="http://schemas.microsoft.com/office/drawing/2014/main" id="{3394349D-D32A-B344-99CF-4C7800073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4181149"/>
            <a:ext cx="3886199" cy="2600651"/>
          </a:xfrm>
          <a:prstGeom prst="rect">
            <a:avLst/>
          </a:prstGeom>
        </p:spPr>
      </p:pic>
    </p:spTree>
    <p:extLst>
      <p:ext uri="{BB962C8B-B14F-4D97-AF65-F5344CB8AC3E}">
        <p14:creationId xmlns:p14="http://schemas.microsoft.com/office/powerpoint/2010/main" val="125888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96B1-9309-FF49-99B2-ACB67D05D690}"/>
              </a:ext>
            </a:extLst>
          </p:cNvPr>
          <p:cNvSpPr>
            <a:spLocks noGrp="1"/>
          </p:cNvSpPr>
          <p:nvPr>
            <p:ph type="title"/>
          </p:nvPr>
        </p:nvSpPr>
        <p:spPr/>
        <p:txBody>
          <a:bodyPr>
            <a:normAutofit fontScale="90000"/>
          </a:bodyPr>
          <a:lstStyle/>
          <a:p>
            <a:r>
              <a:rPr lang="en-CH" dirty="0">
                <a:effectLst/>
              </a:rPr>
              <a:t>Open Tree of Life as taxonomy </a:t>
            </a:r>
            <a:endParaRPr lang="en-CH" dirty="0"/>
          </a:p>
        </p:txBody>
      </p:sp>
      <p:sp>
        <p:nvSpPr>
          <p:cNvPr id="3" name="Content Placeholder 2">
            <a:extLst>
              <a:ext uri="{FF2B5EF4-FFF2-40B4-BE49-F238E27FC236}">
                <a16:creationId xmlns:a16="http://schemas.microsoft.com/office/drawing/2014/main" id="{BFC71608-53CC-CF48-9D1A-11F51F3B6F2D}"/>
              </a:ext>
            </a:extLst>
          </p:cNvPr>
          <p:cNvSpPr>
            <a:spLocks noGrp="1"/>
          </p:cNvSpPr>
          <p:nvPr>
            <p:ph idx="1"/>
          </p:nvPr>
        </p:nvSpPr>
        <p:spPr/>
        <p:txBody>
          <a:bodyPr/>
          <a:lstStyle/>
          <a:p>
            <a:pPr>
              <a:spcBef>
                <a:spcPts val="600"/>
              </a:spcBef>
            </a:pPr>
            <a:r>
              <a:rPr lang="en-CH" dirty="0">
                <a:effectLst/>
              </a:rPr>
              <a:t>Too many nodes (</a:t>
            </a:r>
            <a:r>
              <a:rPr lang="en-CH" i="1" dirty="0">
                <a:effectLst/>
              </a:rPr>
              <a:t>i.e</a:t>
            </a:r>
            <a:r>
              <a:rPr lang="en-CH" dirty="0">
                <a:effectLst/>
              </a:rPr>
              <a:t>. &gt; 5 mio):</a:t>
            </a:r>
          </a:p>
          <a:p>
            <a:pPr marL="285750" indent="-285750">
              <a:buFont typeface="Arial" panose="020B0604020202020204" pitchFamily="34" charset="0"/>
              <a:buChar char="•"/>
            </a:pPr>
            <a:r>
              <a:rPr lang="en-CH" sz="1800" dirty="0">
                <a:effectLst/>
              </a:rPr>
              <a:t>Extract the small tree that document all 15'500 PFcodes: ~ 10'000 nodes</a:t>
            </a:r>
          </a:p>
          <a:p>
            <a:pPr marL="285750" indent="-285750">
              <a:spcBef>
                <a:spcPts val="600"/>
              </a:spcBef>
              <a:buFont typeface="Arial" panose="020B0604020202020204" pitchFamily="34" charset="0"/>
              <a:buChar char="•"/>
            </a:pPr>
            <a:r>
              <a:rPr lang="en-CH" sz="1800" dirty="0">
                <a:effectLst/>
              </a:rPr>
              <a:t>Select eight taxonomic ranks: </a:t>
            </a:r>
            <a:r>
              <a:rPr lang="en-GB" sz="1800" dirty="0">
                <a:effectLst/>
              </a:rPr>
              <a:t>species, genus, family, order, class, phylum, domain, life.</a:t>
            </a:r>
            <a:endParaRPr lang="en-CH" sz="1800" dirty="0">
              <a:effectLst/>
            </a:endParaRPr>
          </a:p>
          <a:p>
            <a:pPr>
              <a:spcBef>
                <a:spcPts val="600"/>
              </a:spcBef>
            </a:pPr>
            <a:endParaRPr lang="en-CH" dirty="0">
              <a:effectLst/>
            </a:endParaRPr>
          </a:p>
          <a:p>
            <a:pPr>
              <a:spcBef>
                <a:spcPts val="600"/>
              </a:spcBef>
            </a:pPr>
            <a:r>
              <a:rPr lang="en-CH" dirty="0">
                <a:effectLst/>
              </a:rPr>
              <a:t>The tree is unbalanced:</a:t>
            </a:r>
          </a:p>
          <a:p>
            <a:pPr marL="342900" indent="-342900">
              <a:spcBef>
                <a:spcPts val="600"/>
              </a:spcBef>
              <a:buFont typeface="Arial" panose="020B0604020202020204" pitchFamily="34" charset="0"/>
              <a:buChar char="•"/>
            </a:pPr>
            <a:r>
              <a:rPr lang="en-GB" sz="1800" dirty="0">
                <a:effectLst/>
              </a:rPr>
              <a:t>Select eight taxonomic ranks: species, genus, family, order, class, phylum, domain, life.</a:t>
            </a:r>
            <a:endParaRPr lang="en-CH" dirty="0">
              <a:effectLst/>
            </a:endParaRPr>
          </a:p>
          <a:p>
            <a:pPr marL="342900" indent="-342900">
              <a:spcBef>
                <a:spcPts val="600"/>
              </a:spcBef>
              <a:buFont typeface="Arial" panose="020B0604020202020204" pitchFamily="34" charset="0"/>
              <a:buChar char="•"/>
            </a:pPr>
            <a:r>
              <a:rPr lang="en-CH" sz="2000" dirty="0">
                <a:effectLst/>
              </a:rPr>
              <a:t>Enforce every PF-code assignment to be at the species rank:</a:t>
            </a:r>
          </a:p>
          <a:p>
            <a:pPr marL="645750" lvl="4" indent="-285750">
              <a:spcBef>
                <a:spcPts val="600"/>
              </a:spcBef>
              <a:buFont typeface="Arial" panose="020B0604020202020204" pitchFamily="34" charset="0"/>
              <a:buChar char="•"/>
            </a:pPr>
            <a:r>
              <a:rPr lang="en-CH" sz="1800" dirty="0"/>
              <a:t>create a few "</a:t>
            </a:r>
            <a:r>
              <a:rPr lang="en-CH" sz="1800" i="1" dirty="0"/>
              <a:t>genus sp.</a:t>
            </a:r>
            <a:r>
              <a:rPr lang="en-CH" sz="1800" dirty="0"/>
              <a:t>" species node as placeholder </a:t>
            </a:r>
          </a:p>
          <a:p>
            <a:pPr marL="645750" lvl="4" indent="-285750">
              <a:spcBef>
                <a:spcPts val="600"/>
              </a:spcBef>
              <a:buFont typeface="Arial" panose="020B0604020202020204" pitchFamily="34" charset="0"/>
              <a:buChar char="•"/>
            </a:pPr>
            <a:r>
              <a:rPr lang="en-CH" sz="1800" dirty="0"/>
              <a:t>map infra-species assignement (</a:t>
            </a:r>
            <a:r>
              <a:rPr lang="en-CH" sz="1800" i="1" dirty="0"/>
              <a:t>e.g.</a:t>
            </a:r>
            <a:r>
              <a:rPr lang="en-CH" sz="1800" dirty="0"/>
              <a:t> cultivar) to the parent species</a:t>
            </a:r>
          </a:p>
          <a:p>
            <a:pPr marL="645750" lvl="4" indent="-285750">
              <a:spcBef>
                <a:spcPts val="600"/>
              </a:spcBef>
              <a:buFont typeface="Arial" panose="020B0604020202020204" pitchFamily="34" charset="0"/>
              <a:buChar char="•"/>
            </a:pPr>
            <a:r>
              <a:rPr lang="en-CH" sz="1800" dirty="0"/>
              <a:t>keep track of the exact </a:t>
            </a:r>
            <a:r>
              <a:rPr lang="en-CH" sz="1800" i="1" dirty="0"/>
              <a:t>versus</a:t>
            </a:r>
            <a:r>
              <a:rPr lang="en-CH" sz="1800" dirty="0"/>
              <a:t> approximate mappings using SKOS</a:t>
            </a:r>
          </a:p>
          <a:p>
            <a:endParaRPr lang="en-CH" dirty="0"/>
          </a:p>
        </p:txBody>
      </p:sp>
    </p:spTree>
    <p:extLst>
      <p:ext uri="{BB962C8B-B14F-4D97-AF65-F5344CB8AC3E}">
        <p14:creationId xmlns:p14="http://schemas.microsoft.com/office/powerpoint/2010/main" val="365908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8D7FE-8DDA-C04A-A426-8B13A5FBC0E3}"/>
              </a:ext>
            </a:extLst>
          </p:cNvPr>
          <p:cNvSpPr>
            <a:spLocks noGrp="1"/>
          </p:cNvSpPr>
          <p:nvPr>
            <p:ph type="title"/>
          </p:nvPr>
        </p:nvSpPr>
        <p:spPr/>
        <p:txBody>
          <a:bodyPr>
            <a:normAutofit fontScale="90000"/>
          </a:bodyPr>
          <a:lstStyle/>
          <a:p>
            <a:r>
              <a:rPr lang="en-CH" dirty="0"/>
              <a:t>A lot more data in the pipelines</a:t>
            </a:r>
          </a:p>
        </p:txBody>
      </p:sp>
      <p:sp>
        <p:nvSpPr>
          <p:cNvPr id="5" name="Content Placeholder 4">
            <a:extLst>
              <a:ext uri="{FF2B5EF4-FFF2-40B4-BE49-F238E27FC236}">
                <a16:creationId xmlns:a16="http://schemas.microsoft.com/office/drawing/2014/main" id="{EBC1485D-6A90-E549-B239-7418CF8DBB12}"/>
              </a:ext>
            </a:extLst>
          </p:cNvPr>
          <p:cNvSpPr>
            <a:spLocks noGrp="1"/>
          </p:cNvSpPr>
          <p:nvPr>
            <p:ph idx="1"/>
          </p:nvPr>
        </p:nvSpPr>
        <p:spPr>
          <a:xfrm>
            <a:off x="504000" y="1219200"/>
            <a:ext cx="8100000" cy="4896000"/>
          </a:xfrm>
        </p:spPr>
        <p:txBody>
          <a:bodyPr/>
          <a:lstStyle/>
          <a:p>
            <a:r>
              <a:rPr lang="en-CH" sz="2000" dirty="0"/>
              <a:t>Multiple spectral "</a:t>
            </a:r>
            <a:r>
              <a:rPr lang="en-CH" sz="2000" i="1" dirty="0"/>
              <a:t>distances</a:t>
            </a:r>
            <a:r>
              <a:rPr lang="en-CH" sz="2000" dirty="0"/>
              <a:t>" between samples</a:t>
            </a:r>
          </a:p>
          <a:p>
            <a:pPr marL="342900" indent="-342900">
              <a:spcBef>
                <a:spcPts val="600"/>
              </a:spcBef>
              <a:buFont typeface="Arial" panose="020B0604020202020204" pitchFamily="34" charset="0"/>
              <a:buChar char="•"/>
            </a:pPr>
            <a:r>
              <a:rPr lang="en-CH" sz="1800" dirty="0"/>
              <a:t>CSCS methods</a:t>
            </a:r>
          </a:p>
          <a:p>
            <a:pPr marL="342900" indent="-342900">
              <a:spcBef>
                <a:spcPts val="600"/>
              </a:spcBef>
              <a:buFont typeface="Arial" panose="020B0604020202020204" pitchFamily="34" charset="0"/>
              <a:buChar char="•"/>
            </a:pPr>
            <a:r>
              <a:rPr lang="en-CH" sz="1800" dirty="0"/>
              <a:t>Memo dissimilarties</a:t>
            </a:r>
          </a:p>
          <a:p>
            <a:endParaRPr lang="en-CH" sz="2000" dirty="0"/>
          </a:p>
          <a:p>
            <a:r>
              <a:rPr lang="en-CH" sz="2000" dirty="0"/>
              <a:t>More ontologies:</a:t>
            </a:r>
          </a:p>
          <a:p>
            <a:pPr marL="342900" indent="-342900">
              <a:buFont typeface="Arial" panose="020B0604020202020204" pitchFamily="34" charset="0"/>
              <a:buChar char="•"/>
            </a:pPr>
            <a:r>
              <a:rPr lang="en-CH" sz="2000" dirty="0"/>
              <a:t>NP-classification ontology (requested by LFX, in preparation)</a:t>
            </a:r>
          </a:p>
          <a:p>
            <a:pPr marL="342900" indent="-342900">
              <a:buFont typeface="Arial" panose="020B0604020202020204" pitchFamily="34" charset="0"/>
              <a:buChar char="•"/>
            </a:pPr>
            <a:endParaRPr lang="en-CH" sz="2000" dirty="0"/>
          </a:p>
          <a:p>
            <a:r>
              <a:rPr lang="en-CH" sz="2000" dirty="0"/>
              <a:t>Biological activities:</a:t>
            </a:r>
          </a:p>
          <a:p>
            <a:pPr marL="342900" indent="-342900">
              <a:spcBef>
                <a:spcPts val="600"/>
              </a:spcBef>
              <a:buFont typeface="Arial" panose="020B0604020202020204" pitchFamily="34" charset="0"/>
              <a:buChar char="•"/>
            </a:pPr>
            <a:r>
              <a:rPr lang="en-CH" sz="2000" dirty="0"/>
              <a:t>Quality control of CW lab data (ongoing)</a:t>
            </a:r>
          </a:p>
          <a:p>
            <a:pPr marL="342900" indent="-342900">
              <a:spcBef>
                <a:spcPts val="600"/>
              </a:spcBef>
              <a:buFont typeface="Arial" panose="020B0604020202020204" pitchFamily="34" charset="0"/>
              <a:buChar char="•"/>
            </a:pPr>
            <a:r>
              <a:rPr lang="en-CH" sz="2000" dirty="0"/>
              <a:t>From TS lab </a:t>
            </a:r>
          </a:p>
          <a:p>
            <a:pPr marL="342900" indent="-342900">
              <a:spcBef>
                <a:spcPts val="600"/>
              </a:spcBef>
              <a:buFont typeface="Arial" panose="020B0604020202020204" pitchFamily="34" charset="0"/>
              <a:buChar char="•"/>
            </a:pPr>
            <a:r>
              <a:rPr lang="en-CH" sz="2000" dirty="0"/>
              <a:t>From public resources</a:t>
            </a:r>
          </a:p>
          <a:p>
            <a:endParaRPr lang="en-CH" sz="2000" dirty="0"/>
          </a:p>
          <a:p>
            <a:r>
              <a:rPr lang="en-CH" sz="2000" dirty="0"/>
              <a:t>Addressing the reification challenge with RDF*</a:t>
            </a:r>
          </a:p>
          <a:p>
            <a:pPr marL="342900" indent="-342900">
              <a:buFont typeface="Arial" panose="020B0604020202020204" pitchFamily="34" charset="0"/>
              <a:buChar char="•"/>
            </a:pPr>
            <a:endParaRPr lang="en-CH" dirty="0"/>
          </a:p>
          <a:p>
            <a:endParaRPr lang="en-CH" dirty="0"/>
          </a:p>
          <a:p>
            <a:endParaRPr lang="en-CH" dirty="0"/>
          </a:p>
          <a:p>
            <a:endParaRPr lang="en-CH" dirty="0"/>
          </a:p>
          <a:p>
            <a:endParaRPr lang="en-CH" dirty="0"/>
          </a:p>
          <a:p>
            <a:endParaRPr lang="en-CH" dirty="0"/>
          </a:p>
          <a:p>
            <a:endParaRPr lang="en-CH" dirty="0"/>
          </a:p>
          <a:p>
            <a:endParaRPr lang="en-CH" dirty="0"/>
          </a:p>
        </p:txBody>
      </p:sp>
    </p:spTree>
    <p:extLst>
      <p:ext uri="{BB962C8B-B14F-4D97-AF65-F5344CB8AC3E}">
        <p14:creationId xmlns:p14="http://schemas.microsoft.com/office/powerpoint/2010/main" val="18770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85FA-6D31-4041-9AA9-A7F59C84D672}"/>
              </a:ext>
            </a:extLst>
          </p:cNvPr>
          <p:cNvSpPr>
            <a:spLocks noGrp="1"/>
          </p:cNvSpPr>
          <p:nvPr>
            <p:ph type="title"/>
          </p:nvPr>
        </p:nvSpPr>
        <p:spPr/>
        <p:txBody>
          <a:bodyPr>
            <a:normAutofit fontScale="90000"/>
          </a:bodyPr>
          <a:lstStyle/>
          <a:p>
            <a:r>
              <a:rPr lang="en-CH" dirty="0"/>
              <a:t>Preloaded SPARQL queries</a:t>
            </a:r>
          </a:p>
        </p:txBody>
      </p:sp>
      <p:pic>
        <p:nvPicPr>
          <p:cNvPr id="6" name="Content Placeholder 5">
            <a:extLst>
              <a:ext uri="{FF2B5EF4-FFF2-40B4-BE49-F238E27FC236}">
                <a16:creationId xmlns:a16="http://schemas.microsoft.com/office/drawing/2014/main" id="{470F8731-F497-1D47-A138-60D621505E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238" y="1511922"/>
            <a:ext cx="8101012" cy="4751732"/>
          </a:xfrm>
          <a:ln>
            <a:solidFill>
              <a:schemeClr val="accent6"/>
            </a:solidFill>
          </a:ln>
        </p:spPr>
      </p:pic>
      <p:sp>
        <p:nvSpPr>
          <p:cNvPr id="4" name="TextBox 3">
            <a:extLst>
              <a:ext uri="{FF2B5EF4-FFF2-40B4-BE49-F238E27FC236}">
                <a16:creationId xmlns:a16="http://schemas.microsoft.com/office/drawing/2014/main" id="{C2C77998-34CE-5D4C-8733-1BE5B4C8DEA2}"/>
              </a:ext>
            </a:extLst>
          </p:cNvPr>
          <p:cNvSpPr txBox="1"/>
          <p:nvPr/>
        </p:nvSpPr>
        <p:spPr>
          <a:xfrm>
            <a:off x="1752600" y="533400"/>
            <a:ext cx="65" cy="276999"/>
          </a:xfrm>
          <a:prstGeom prst="rect">
            <a:avLst/>
          </a:prstGeom>
          <a:noFill/>
        </p:spPr>
        <p:txBody>
          <a:bodyPr wrap="none" lIns="0" tIns="0" rIns="0" bIns="0" rtlCol="0">
            <a:spAutoFit/>
          </a:bodyPr>
          <a:lstStyle/>
          <a:p>
            <a:endParaRPr lang="en-CH" dirty="0" err="1">
              <a:effectLst>
                <a:outerShdw blurRad="38100" dist="12700" dir="2700000" algn="ctr" rotWithShape="0">
                  <a:srgbClr val="000000">
                    <a:alpha val="50000"/>
                  </a:srgbClr>
                </a:outerShdw>
              </a:effectLst>
            </a:endParaRPr>
          </a:p>
        </p:txBody>
      </p:sp>
    </p:spTree>
    <p:extLst>
      <p:ext uri="{BB962C8B-B14F-4D97-AF65-F5344CB8AC3E}">
        <p14:creationId xmlns:p14="http://schemas.microsoft.com/office/powerpoint/2010/main" val="227426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5FC35B-9AF1-6345-A8B4-90AB8D6805E9}"/>
              </a:ext>
            </a:extLst>
          </p:cNvPr>
          <p:cNvSpPr>
            <a:spLocks noGrp="1"/>
          </p:cNvSpPr>
          <p:nvPr>
            <p:ph type="ctrTitle"/>
          </p:nvPr>
        </p:nvSpPr>
        <p:spPr/>
        <p:txBody>
          <a:bodyPr>
            <a:normAutofit fontScale="90000"/>
          </a:bodyPr>
          <a:lstStyle/>
          <a:p>
            <a:endParaRPr lang="en-CH"/>
          </a:p>
        </p:txBody>
      </p:sp>
      <p:sp>
        <p:nvSpPr>
          <p:cNvPr id="9" name="Subtitle 8">
            <a:extLst>
              <a:ext uri="{FF2B5EF4-FFF2-40B4-BE49-F238E27FC236}">
                <a16:creationId xmlns:a16="http://schemas.microsoft.com/office/drawing/2014/main" id="{88834071-EE99-994E-8789-75446AF48AC5}"/>
              </a:ext>
            </a:extLst>
          </p:cNvPr>
          <p:cNvSpPr>
            <a:spLocks noGrp="1"/>
          </p:cNvSpPr>
          <p:nvPr>
            <p:ph type="subTitle" idx="1"/>
          </p:nvPr>
        </p:nvSpPr>
        <p:spPr/>
        <p:txBody>
          <a:bodyPr/>
          <a:lstStyle/>
          <a:p>
            <a:endParaRPr lang="en-CH"/>
          </a:p>
        </p:txBody>
      </p:sp>
      <p:pic>
        <p:nvPicPr>
          <p:cNvPr id="5" name="Content Placeholder 4">
            <a:extLst>
              <a:ext uri="{FF2B5EF4-FFF2-40B4-BE49-F238E27FC236}">
                <a16:creationId xmlns:a16="http://schemas.microsoft.com/office/drawing/2014/main" id="{730ED137-B359-C941-9913-335F6BB7D3F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05000" y="304800"/>
            <a:ext cx="5865813" cy="2355850"/>
          </a:xfrm>
          <a:ln>
            <a:solidFill>
              <a:srgbClr val="7030A0"/>
            </a:solidFill>
          </a:ln>
        </p:spPr>
      </p:pic>
      <p:pic>
        <p:nvPicPr>
          <p:cNvPr id="11" name="Picture 10">
            <a:extLst>
              <a:ext uri="{FF2B5EF4-FFF2-40B4-BE49-F238E27FC236}">
                <a16:creationId xmlns:a16="http://schemas.microsoft.com/office/drawing/2014/main" id="{163AC05B-C7ED-5248-A06D-3D9642667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53797"/>
            <a:ext cx="9144000" cy="5399603"/>
          </a:xfrm>
          <a:prstGeom prst="rect">
            <a:avLst/>
          </a:prstGeom>
        </p:spPr>
      </p:pic>
    </p:spTree>
    <p:extLst>
      <p:ext uri="{BB962C8B-B14F-4D97-AF65-F5344CB8AC3E}">
        <p14:creationId xmlns:p14="http://schemas.microsoft.com/office/powerpoint/2010/main" val="84420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0661-8BBD-8A4F-926A-92E65E3085D8}"/>
              </a:ext>
            </a:extLst>
          </p:cNvPr>
          <p:cNvSpPr>
            <a:spLocks noGrp="1"/>
          </p:cNvSpPr>
          <p:nvPr>
            <p:ph type="title"/>
          </p:nvPr>
        </p:nvSpPr>
        <p:spPr/>
        <p:txBody>
          <a:bodyPr>
            <a:normAutofit fontScale="90000"/>
          </a:bodyPr>
          <a:lstStyle/>
          <a:p>
            <a:r>
              <a:rPr lang="en-CH" dirty="0"/>
              <a:t>A private web site</a:t>
            </a:r>
          </a:p>
        </p:txBody>
      </p:sp>
      <p:sp>
        <p:nvSpPr>
          <p:cNvPr id="3" name="Content Placeholder 2">
            <a:extLst>
              <a:ext uri="{FF2B5EF4-FFF2-40B4-BE49-F238E27FC236}">
                <a16:creationId xmlns:a16="http://schemas.microsoft.com/office/drawing/2014/main" id="{AA6FE93D-191E-C449-AE83-9D9C1DB4C97B}"/>
              </a:ext>
            </a:extLst>
          </p:cNvPr>
          <p:cNvSpPr>
            <a:spLocks noGrp="1"/>
          </p:cNvSpPr>
          <p:nvPr>
            <p:ph idx="1"/>
          </p:nvPr>
        </p:nvSpPr>
        <p:spPr>
          <a:xfrm>
            <a:off x="519240" y="1187736"/>
            <a:ext cx="8100000" cy="5265600"/>
          </a:xfrm>
        </p:spPr>
        <p:txBody>
          <a:bodyPr/>
          <a:lstStyle/>
          <a:p>
            <a:pPr marL="342900" indent="-342900">
              <a:buFont typeface="Arial" panose="020B0604020202020204" pitchFamily="34" charset="0"/>
              <a:buChar char="•"/>
            </a:pPr>
            <a:r>
              <a:rPr lang="en-CH" sz="2000" dirty="0"/>
              <a:t>We want to deploy and maintain a read-only/user-friendly version of the dataset on the server together with static pages summarizing data analyses</a:t>
            </a:r>
          </a:p>
          <a:p>
            <a:pPr marL="342900" indent="-342900">
              <a:buFont typeface="Arial" panose="020B0604020202020204" pitchFamily="34" charset="0"/>
              <a:buChar char="•"/>
            </a:pPr>
            <a:r>
              <a:rPr lang="en-CH" sz="2000" dirty="0"/>
              <a:t>We bought the </a:t>
            </a:r>
            <a:r>
              <a:rPr lang="en-CH" sz="2000" b="1" dirty="0">
                <a:solidFill>
                  <a:srgbClr val="009799"/>
                </a:solidFill>
                <a:latin typeface="Courier New" panose="02070309020205020404" pitchFamily="49" charset="0"/>
                <a:cs typeface="Courier New" panose="02070309020205020404" pitchFamily="49" charset="0"/>
              </a:rPr>
              <a:t>www.sinergiawolfender.org</a:t>
            </a:r>
            <a:r>
              <a:rPr lang="en-CH" sz="2000" dirty="0">
                <a:latin typeface="Courier New" panose="02070309020205020404" pitchFamily="49" charset="0"/>
                <a:cs typeface="Courier New" panose="02070309020205020404" pitchFamily="49" charset="0"/>
              </a:rPr>
              <a:t> </a:t>
            </a:r>
            <a:r>
              <a:rPr lang="en-CH" sz="2000" dirty="0"/>
              <a:t>domain name</a:t>
            </a:r>
          </a:p>
          <a:p>
            <a:pPr marL="342900" indent="-342900">
              <a:buFont typeface="Arial" panose="020B0604020202020204" pitchFamily="34" charset="0"/>
              <a:buChar char="•"/>
            </a:pPr>
            <a:r>
              <a:rPr lang="en-CH" sz="2000" dirty="0"/>
              <a:t>We deployed a virtual machine to host a web server at Vital-IT and a "read-only" instance of GraphDB</a:t>
            </a:r>
          </a:p>
          <a:p>
            <a:pPr marL="342900" indent="-342900">
              <a:buFont typeface="Arial" panose="020B0604020202020204" pitchFamily="34" charset="0"/>
              <a:buChar char="•"/>
            </a:pPr>
            <a:r>
              <a:rPr lang="en-CH" sz="2000" dirty="0"/>
              <a:t>The access will be restricted:</a:t>
            </a:r>
          </a:p>
          <a:p>
            <a:pPr marL="342900" indent="-342900">
              <a:buFont typeface="Arial" panose="020B0604020202020204" pitchFamily="34" charset="0"/>
              <a:buChar char="•"/>
            </a:pPr>
            <a:endParaRPr lang="en-CH" sz="2000" dirty="0"/>
          </a:p>
          <a:p>
            <a:pPr lvl="5" algn="ctr"/>
            <a:r>
              <a:rPr lang="en-GB" sz="1800" dirty="0"/>
              <a:t>login:   </a:t>
            </a:r>
            <a:r>
              <a:rPr lang="en-GB" sz="1800" b="1" dirty="0" err="1"/>
              <a:t>sinwolf</a:t>
            </a:r>
            <a:endParaRPr lang="en-GB" sz="1800" b="1" dirty="0"/>
          </a:p>
          <a:p>
            <a:pPr lvl="5" algn="ctr"/>
            <a:r>
              <a:rPr lang="en-GB" sz="1800" dirty="0"/>
              <a:t>password:   </a:t>
            </a:r>
            <a:r>
              <a:rPr lang="en-GB" sz="1800" b="1" dirty="0"/>
              <a:t>sinwolf6789</a:t>
            </a:r>
            <a:endParaRPr lang="en-CH" sz="2000" dirty="0"/>
          </a:p>
          <a:p>
            <a:pPr marL="342900" indent="-342900">
              <a:buFont typeface="Arial" panose="020B0604020202020204" pitchFamily="34" charset="0"/>
              <a:buChar char="•"/>
            </a:pPr>
            <a:endParaRPr lang="en-CH" sz="2000" dirty="0"/>
          </a:p>
          <a:p>
            <a:pPr marL="342900" indent="-342900">
              <a:buFont typeface="Arial" panose="020B0604020202020204" pitchFamily="34" charset="0"/>
              <a:buChar char="•"/>
            </a:pPr>
            <a:endParaRPr lang="en-CH" sz="2000" dirty="0"/>
          </a:p>
          <a:p>
            <a:pPr marL="702900" lvl="1" indent="-342900">
              <a:buFont typeface="Arial" panose="020B0604020202020204" pitchFamily="34" charset="0"/>
              <a:buChar char="•"/>
            </a:pPr>
            <a:endParaRPr lang="en-CH" sz="2000" dirty="0"/>
          </a:p>
          <a:p>
            <a:pPr marL="342900" indent="-342900">
              <a:buFont typeface="Arial" panose="020B0604020202020204" pitchFamily="34" charset="0"/>
              <a:buChar char="•"/>
            </a:pPr>
            <a:endParaRPr lang="en-CH" sz="2000" dirty="0"/>
          </a:p>
          <a:p>
            <a:pPr marL="342900" indent="-342900">
              <a:buFont typeface="Arial" panose="020B0604020202020204" pitchFamily="34" charset="0"/>
              <a:buChar char="•"/>
            </a:pPr>
            <a:endParaRPr lang="en-CH" sz="2000" dirty="0"/>
          </a:p>
          <a:p>
            <a:pPr marL="342900" indent="-342900">
              <a:buFont typeface="Arial" panose="020B0604020202020204" pitchFamily="34" charset="0"/>
              <a:buChar char="•"/>
            </a:pPr>
            <a:endParaRPr lang="en-CH" sz="2000" dirty="0"/>
          </a:p>
          <a:p>
            <a:pPr marL="342900" indent="-342900">
              <a:buFont typeface="Arial" panose="020B0604020202020204" pitchFamily="34" charset="0"/>
              <a:buChar char="•"/>
            </a:pPr>
            <a:endParaRPr lang="en-CH" sz="2000" dirty="0"/>
          </a:p>
          <a:p>
            <a:pPr marL="342900" indent="-342900">
              <a:buFont typeface="Arial" panose="020B0604020202020204" pitchFamily="34" charset="0"/>
              <a:buChar char="•"/>
            </a:pPr>
            <a:endParaRPr lang="en-CH" sz="2000" dirty="0"/>
          </a:p>
        </p:txBody>
      </p:sp>
      <p:sp>
        <p:nvSpPr>
          <p:cNvPr id="4" name="Rounded Rectangle 3">
            <a:extLst>
              <a:ext uri="{FF2B5EF4-FFF2-40B4-BE49-F238E27FC236}">
                <a16:creationId xmlns:a16="http://schemas.microsoft.com/office/drawing/2014/main" id="{7362C590-0ACC-EA47-88C8-A2ACD708E0F9}"/>
              </a:ext>
            </a:extLst>
          </p:cNvPr>
          <p:cNvSpPr/>
          <p:nvPr/>
        </p:nvSpPr>
        <p:spPr>
          <a:xfrm>
            <a:off x="4572000" y="4191000"/>
            <a:ext cx="2209800" cy="838200"/>
          </a:xfrm>
          <a:prstGeom prst="roundRect">
            <a:avLst/>
          </a:prstGeom>
          <a:solidFill>
            <a:schemeClr val="bg1">
              <a:lumMod val="75000"/>
            </a:schemeClr>
          </a:solidFill>
          <a:ln>
            <a:noFill/>
          </a:ln>
          <a:effectLst>
            <a:outerShdw blurRad="50800" dist="38100" dir="5400000" algn="t" rotWithShape="0">
              <a:prstClr val="black">
                <a:alpha val="40000"/>
              </a:prstClr>
            </a:outerShdw>
            <a:softEdge rad="106092"/>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CH" sz="1600" b="1" dirty="0">
                <a:solidFill>
                  <a:schemeClr val="tx1">
                    <a:lumMod val="90000"/>
                    <a:lumOff val="10000"/>
                  </a:schemeClr>
                </a:solidFill>
              </a:rPr>
              <a:t>available soon</a:t>
            </a:r>
          </a:p>
        </p:txBody>
      </p:sp>
    </p:spTree>
    <p:extLst>
      <p:ext uri="{BB962C8B-B14F-4D97-AF65-F5344CB8AC3E}">
        <p14:creationId xmlns:p14="http://schemas.microsoft.com/office/powerpoint/2010/main" val="343148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229351-EA66-F442-BC25-447E4441BAC4}"/>
              </a:ext>
            </a:extLst>
          </p:cNvPr>
          <p:cNvSpPr>
            <a:spLocks noGrp="1"/>
          </p:cNvSpPr>
          <p:nvPr>
            <p:ph type="title"/>
          </p:nvPr>
        </p:nvSpPr>
        <p:spPr/>
        <p:txBody>
          <a:bodyPr/>
          <a:lstStyle/>
          <a:p>
            <a:r>
              <a:rPr lang="en-CH" dirty="0"/>
              <a:t>Tutorial on the 5</a:t>
            </a:r>
            <a:r>
              <a:rPr lang="en-CH" baseline="30000" dirty="0"/>
              <a:t>th</a:t>
            </a:r>
            <a:r>
              <a:rPr lang="en-CH" dirty="0"/>
              <a:t> of April</a:t>
            </a:r>
          </a:p>
        </p:txBody>
      </p:sp>
    </p:spTree>
    <p:extLst>
      <p:ext uri="{BB962C8B-B14F-4D97-AF65-F5344CB8AC3E}">
        <p14:creationId xmlns:p14="http://schemas.microsoft.com/office/powerpoint/2010/main" val="380831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0822-F5C0-D545-84A2-FBE1D43CC60D}"/>
              </a:ext>
            </a:extLst>
          </p:cNvPr>
          <p:cNvSpPr>
            <a:spLocks noGrp="1"/>
          </p:cNvSpPr>
          <p:nvPr>
            <p:ph type="title"/>
          </p:nvPr>
        </p:nvSpPr>
        <p:spPr/>
        <p:txBody>
          <a:bodyPr>
            <a:normAutofit fontScale="90000"/>
          </a:bodyPr>
          <a:lstStyle/>
          <a:p>
            <a:r>
              <a:rPr lang="en-CH" dirty="0"/>
              <a:t>PREFIXES and vocabularies</a:t>
            </a:r>
          </a:p>
        </p:txBody>
      </p:sp>
      <p:graphicFrame>
        <p:nvGraphicFramePr>
          <p:cNvPr id="4" name="Table 4">
            <a:extLst>
              <a:ext uri="{FF2B5EF4-FFF2-40B4-BE49-F238E27FC236}">
                <a16:creationId xmlns:a16="http://schemas.microsoft.com/office/drawing/2014/main" id="{7B4D5A77-D21C-1745-B127-38FD3B93C782}"/>
              </a:ext>
            </a:extLst>
          </p:cNvPr>
          <p:cNvGraphicFramePr>
            <a:graphicFrameLocks noGrp="1"/>
          </p:cNvGraphicFramePr>
          <p:nvPr>
            <p:ph idx="1"/>
            <p:extLst>
              <p:ext uri="{D42A27DB-BD31-4B8C-83A1-F6EECF244321}">
                <p14:modId xmlns:p14="http://schemas.microsoft.com/office/powerpoint/2010/main" val="1907758445"/>
              </p:ext>
            </p:extLst>
          </p:nvPr>
        </p:nvGraphicFramePr>
        <p:xfrm>
          <a:off x="228600" y="1066800"/>
          <a:ext cx="8641012" cy="2961640"/>
        </p:xfrm>
        <a:graphic>
          <a:graphicData uri="http://schemas.openxmlformats.org/drawingml/2006/table">
            <a:tbl>
              <a:tblPr firstRow="1" bandRow="1">
                <a:tableStyleId>{5C22544A-7EE6-4342-B048-85BDC9FD1C3A}</a:tableStyleId>
              </a:tblPr>
              <a:tblGrid>
                <a:gridCol w="1007792">
                  <a:extLst>
                    <a:ext uri="{9D8B030D-6E8A-4147-A177-3AD203B41FA5}">
                      <a16:colId xmlns:a16="http://schemas.microsoft.com/office/drawing/2014/main" val="210127544"/>
                    </a:ext>
                  </a:extLst>
                </a:gridCol>
                <a:gridCol w="5012008">
                  <a:extLst>
                    <a:ext uri="{9D8B030D-6E8A-4147-A177-3AD203B41FA5}">
                      <a16:colId xmlns:a16="http://schemas.microsoft.com/office/drawing/2014/main" val="2491988033"/>
                    </a:ext>
                  </a:extLst>
                </a:gridCol>
                <a:gridCol w="2621212">
                  <a:extLst>
                    <a:ext uri="{9D8B030D-6E8A-4147-A177-3AD203B41FA5}">
                      <a16:colId xmlns:a16="http://schemas.microsoft.com/office/drawing/2014/main" val="1069844377"/>
                    </a:ext>
                  </a:extLst>
                </a:gridCol>
              </a:tblGrid>
              <a:tr h="370840">
                <a:tc>
                  <a:txBody>
                    <a:bodyPr/>
                    <a:lstStyle/>
                    <a:p>
                      <a:pPr algn="ctr"/>
                      <a:r>
                        <a:rPr lang="en-CH" dirty="0"/>
                        <a:t>short</a:t>
                      </a:r>
                    </a:p>
                  </a:txBody>
                  <a:tcPr/>
                </a:tc>
                <a:tc>
                  <a:txBody>
                    <a:bodyPr/>
                    <a:lstStyle/>
                    <a:p>
                      <a:pPr algn="ctr"/>
                      <a:r>
                        <a:rPr lang="en-CH" dirty="0"/>
                        <a:t>long</a:t>
                      </a:r>
                    </a:p>
                  </a:txBody>
                  <a:tcPr/>
                </a:tc>
                <a:tc>
                  <a:txBody>
                    <a:bodyPr/>
                    <a:lstStyle/>
                    <a:p>
                      <a:pPr algn="ctr"/>
                      <a:r>
                        <a:rPr lang="en-CH" dirty="0"/>
                        <a:t>comment</a:t>
                      </a:r>
                    </a:p>
                  </a:txBody>
                  <a:tcPr/>
                </a:tc>
                <a:extLst>
                  <a:ext uri="{0D108BD9-81ED-4DB2-BD59-A6C34878D82A}">
                    <a16:rowId xmlns:a16="http://schemas.microsoft.com/office/drawing/2014/main" val="3152785441"/>
                  </a:ext>
                </a:extLst>
              </a:tr>
              <a:tr h="518160">
                <a:tc>
                  <a:txBody>
                    <a:bodyPr/>
                    <a:lstStyle/>
                    <a:p>
                      <a:pPr algn="ctr"/>
                      <a:r>
                        <a:rPr lang="en-CH" b="0" i="0" dirty="0">
                          <a:latin typeface="+mn-lt"/>
                        </a:rPr>
                        <a:t>rdf:</a:t>
                      </a:r>
                    </a:p>
                  </a:txBody>
                  <a:tcPr anchor="ctr"/>
                </a:tc>
                <a:tc>
                  <a:txBody>
                    <a:bodyPr/>
                    <a:lstStyle/>
                    <a:p>
                      <a:r>
                        <a:rPr lang="en-GB" sz="1400" b="0" i="0" u="none" strike="noStrike" kern="1200" dirty="0">
                          <a:solidFill>
                            <a:schemeClr val="dk1"/>
                          </a:solidFill>
                          <a:effectLst/>
                          <a:latin typeface="Courier" pitchFamily="2" charset="0"/>
                          <a:ea typeface="+mn-ea"/>
                          <a:cs typeface="+mn-cs"/>
                        </a:rPr>
                        <a:t>http://www.w3.org/1999/02/22-rdf-syntax-ns#</a:t>
                      </a:r>
                      <a:endParaRPr lang="en-CH" sz="1400" dirty="0"/>
                    </a:p>
                  </a:txBody>
                  <a:tcPr anchor="ctr"/>
                </a:tc>
                <a:tc rowSpan="5">
                  <a:txBody>
                    <a:bodyPr/>
                    <a:lstStyle/>
                    <a:p>
                      <a:pPr marL="0" indent="0">
                        <a:buFont typeface="Arial" panose="020B0604020202020204" pitchFamily="34" charset="0"/>
                        <a:buNone/>
                      </a:pPr>
                      <a:r>
                        <a:rPr lang="en-CH" dirty="0"/>
                        <a:t>These are ubiquitous prefixes in the RDF world. They are understood and interpreted properly by most RDF software</a:t>
                      </a:r>
                    </a:p>
                  </a:txBody>
                  <a:tcPr anchor="ctr"/>
                </a:tc>
                <a:extLst>
                  <a:ext uri="{0D108BD9-81ED-4DB2-BD59-A6C34878D82A}">
                    <a16:rowId xmlns:a16="http://schemas.microsoft.com/office/drawing/2014/main" val="3693896303"/>
                  </a:ext>
                </a:extLst>
              </a:tr>
              <a:tr h="518160">
                <a:tc>
                  <a:txBody>
                    <a:bodyPr/>
                    <a:lstStyle/>
                    <a:p>
                      <a:pPr algn="ctr"/>
                      <a:r>
                        <a:rPr lang="en-CH" dirty="0"/>
                        <a:t>rdfs:</a:t>
                      </a:r>
                    </a:p>
                  </a:txBody>
                  <a:tcPr anchor="ctr"/>
                </a:tc>
                <a:tc>
                  <a:txBody>
                    <a:bodyPr/>
                    <a:lstStyle/>
                    <a:p>
                      <a:r>
                        <a:rPr lang="en-GB" sz="1400" b="0" i="0" u="none" strike="noStrike" kern="1200" dirty="0">
                          <a:solidFill>
                            <a:schemeClr val="dk1"/>
                          </a:solidFill>
                          <a:effectLst/>
                          <a:latin typeface="Courier" pitchFamily="2" charset="0"/>
                          <a:ea typeface="+mn-ea"/>
                          <a:cs typeface="+mn-cs"/>
                        </a:rPr>
                        <a:t>http://www.w3.org/2000/01/</a:t>
                      </a:r>
                      <a:r>
                        <a:rPr lang="en-GB" sz="1400" b="0" i="0" u="none" strike="noStrike" kern="1200" dirty="0" err="1">
                          <a:solidFill>
                            <a:schemeClr val="dk1"/>
                          </a:solidFill>
                          <a:effectLst/>
                          <a:latin typeface="Courier" pitchFamily="2" charset="0"/>
                          <a:ea typeface="+mn-ea"/>
                          <a:cs typeface="+mn-cs"/>
                        </a:rPr>
                        <a:t>rdf</a:t>
                      </a:r>
                      <a:r>
                        <a:rPr lang="en-GB" sz="1400" b="0" i="0" u="none" strike="noStrike" kern="1200" dirty="0">
                          <a:solidFill>
                            <a:schemeClr val="dk1"/>
                          </a:solidFill>
                          <a:effectLst/>
                          <a:latin typeface="Courier" pitchFamily="2" charset="0"/>
                          <a:ea typeface="+mn-ea"/>
                          <a:cs typeface="+mn-cs"/>
                        </a:rPr>
                        <a:t>-schema#</a:t>
                      </a:r>
                      <a:endParaRPr lang="en-CH" sz="1400" dirty="0"/>
                    </a:p>
                  </a:txBody>
                  <a:tcPr anchor="ctr"/>
                </a:tc>
                <a:tc vMerge="1">
                  <a:txBody>
                    <a:bodyPr/>
                    <a:lstStyle/>
                    <a:p>
                      <a:endParaRPr lang="en-CH" dirty="0"/>
                    </a:p>
                  </a:txBody>
                  <a:tcPr/>
                </a:tc>
                <a:extLst>
                  <a:ext uri="{0D108BD9-81ED-4DB2-BD59-A6C34878D82A}">
                    <a16:rowId xmlns:a16="http://schemas.microsoft.com/office/drawing/2014/main" val="2370234156"/>
                  </a:ext>
                </a:extLst>
              </a:tr>
              <a:tr h="518160">
                <a:tc>
                  <a:txBody>
                    <a:bodyPr/>
                    <a:lstStyle/>
                    <a:p>
                      <a:pPr algn="ctr"/>
                      <a:r>
                        <a:rPr lang="en-CH" dirty="0"/>
                        <a:t>skos:</a:t>
                      </a:r>
                    </a:p>
                  </a:txBody>
                  <a:tcPr anchor="ctr"/>
                </a:tc>
                <a:tc>
                  <a:txBody>
                    <a:bodyPr/>
                    <a:lstStyle/>
                    <a:p>
                      <a:r>
                        <a:rPr lang="en-GB" sz="1400" b="0" i="0" u="none" strike="noStrike" kern="1200" dirty="0">
                          <a:solidFill>
                            <a:schemeClr val="dk1"/>
                          </a:solidFill>
                          <a:effectLst/>
                          <a:latin typeface="Courier" pitchFamily="2" charset="0"/>
                          <a:ea typeface="+mn-ea"/>
                          <a:cs typeface="+mn-cs"/>
                        </a:rPr>
                        <a:t>http://www.w3.org/2004/02/</a:t>
                      </a:r>
                      <a:r>
                        <a:rPr lang="en-GB" sz="1400" b="0" i="0" u="none" strike="noStrike" kern="1200" dirty="0" err="1">
                          <a:solidFill>
                            <a:schemeClr val="dk1"/>
                          </a:solidFill>
                          <a:effectLst/>
                          <a:latin typeface="Courier" pitchFamily="2" charset="0"/>
                          <a:ea typeface="+mn-ea"/>
                          <a:cs typeface="+mn-cs"/>
                        </a:rPr>
                        <a:t>skos</a:t>
                      </a:r>
                      <a:r>
                        <a:rPr lang="en-GB" sz="1400" b="0" i="0" u="none" strike="noStrike" kern="1200" dirty="0">
                          <a:solidFill>
                            <a:schemeClr val="dk1"/>
                          </a:solidFill>
                          <a:effectLst/>
                          <a:latin typeface="Courier" pitchFamily="2" charset="0"/>
                          <a:ea typeface="+mn-ea"/>
                          <a:cs typeface="+mn-cs"/>
                        </a:rPr>
                        <a:t>/core#</a:t>
                      </a:r>
                      <a:endParaRPr lang="en-CH" sz="1400" dirty="0"/>
                    </a:p>
                  </a:txBody>
                  <a:tcPr anchor="ctr"/>
                </a:tc>
                <a:tc vMerge="1">
                  <a:txBody>
                    <a:bodyPr/>
                    <a:lstStyle/>
                    <a:p>
                      <a:endParaRPr lang="en-CH" dirty="0"/>
                    </a:p>
                  </a:txBody>
                  <a:tcPr/>
                </a:tc>
                <a:extLst>
                  <a:ext uri="{0D108BD9-81ED-4DB2-BD59-A6C34878D82A}">
                    <a16:rowId xmlns:a16="http://schemas.microsoft.com/office/drawing/2014/main" val="628219375"/>
                  </a:ext>
                </a:extLst>
              </a:tr>
              <a:tr h="518160">
                <a:tc>
                  <a:txBody>
                    <a:bodyPr/>
                    <a:lstStyle/>
                    <a:p>
                      <a:pPr algn="ctr"/>
                      <a:r>
                        <a:rPr lang="en-CH" dirty="0"/>
                        <a:t>foaf:</a:t>
                      </a:r>
                    </a:p>
                  </a:txBody>
                  <a:tcPr anchor="ctr"/>
                </a:tc>
                <a:tc>
                  <a:txBody>
                    <a:bodyPr/>
                    <a:lstStyle/>
                    <a:p>
                      <a:r>
                        <a:rPr lang="en-GB" sz="1400" b="0" i="0" u="none" strike="noStrike" kern="1200" dirty="0">
                          <a:solidFill>
                            <a:schemeClr val="dk1"/>
                          </a:solidFill>
                          <a:effectLst/>
                          <a:latin typeface="Courier" pitchFamily="2" charset="0"/>
                          <a:ea typeface="+mn-ea"/>
                          <a:cs typeface="+mn-cs"/>
                        </a:rPr>
                        <a:t>http://</a:t>
                      </a:r>
                      <a:r>
                        <a:rPr lang="en-GB" sz="1400" b="0" i="0" u="none" strike="noStrike" kern="1200" dirty="0" err="1">
                          <a:solidFill>
                            <a:schemeClr val="dk1"/>
                          </a:solidFill>
                          <a:effectLst/>
                          <a:latin typeface="Courier" pitchFamily="2" charset="0"/>
                          <a:ea typeface="+mn-ea"/>
                          <a:cs typeface="+mn-cs"/>
                        </a:rPr>
                        <a:t>xmlns.com</a:t>
                      </a:r>
                      <a:r>
                        <a:rPr lang="en-GB" sz="1400" b="0" i="0" u="none" strike="noStrike" kern="1200" dirty="0">
                          <a:solidFill>
                            <a:schemeClr val="dk1"/>
                          </a:solidFill>
                          <a:effectLst/>
                          <a:latin typeface="Courier" pitchFamily="2" charset="0"/>
                          <a:ea typeface="+mn-ea"/>
                          <a:cs typeface="+mn-cs"/>
                        </a:rPr>
                        <a:t>/</a:t>
                      </a:r>
                      <a:r>
                        <a:rPr lang="en-GB" sz="1400" b="0" i="0" u="none" strike="noStrike" kern="1200" dirty="0" err="1">
                          <a:solidFill>
                            <a:schemeClr val="dk1"/>
                          </a:solidFill>
                          <a:effectLst/>
                          <a:latin typeface="Courier" pitchFamily="2" charset="0"/>
                          <a:ea typeface="+mn-ea"/>
                          <a:cs typeface="+mn-cs"/>
                        </a:rPr>
                        <a:t>foaf</a:t>
                      </a:r>
                      <a:r>
                        <a:rPr lang="en-GB" sz="1400" b="0" i="0" u="none" strike="noStrike" kern="1200" dirty="0">
                          <a:solidFill>
                            <a:schemeClr val="dk1"/>
                          </a:solidFill>
                          <a:effectLst/>
                          <a:latin typeface="Courier" pitchFamily="2" charset="0"/>
                          <a:ea typeface="+mn-ea"/>
                          <a:cs typeface="+mn-cs"/>
                        </a:rPr>
                        <a:t>/0.1/</a:t>
                      </a:r>
                      <a:endParaRPr lang="en-CH" sz="1400" dirty="0"/>
                    </a:p>
                  </a:txBody>
                  <a:tcPr anchor="ctr"/>
                </a:tc>
                <a:tc vMerge="1">
                  <a:txBody>
                    <a:bodyPr/>
                    <a:lstStyle/>
                    <a:p>
                      <a:endParaRPr lang="en-CH" dirty="0"/>
                    </a:p>
                  </a:txBody>
                  <a:tcPr/>
                </a:tc>
                <a:extLst>
                  <a:ext uri="{0D108BD9-81ED-4DB2-BD59-A6C34878D82A}">
                    <a16:rowId xmlns:a16="http://schemas.microsoft.com/office/drawing/2014/main" val="1206271430"/>
                  </a:ext>
                </a:extLst>
              </a:tr>
              <a:tr h="518160">
                <a:tc>
                  <a:txBody>
                    <a:bodyPr/>
                    <a:lstStyle/>
                    <a:p>
                      <a:pPr algn="ctr"/>
                      <a:r>
                        <a:rPr lang="en-CH" dirty="0"/>
                        <a:t>...</a:t>
                      </a:r>
                    </a:p>
                  </a:txBody>
                  <a:tcPr anchor="ctr"/>
                </a:tc>
                <a:tc>
                  <a:txBody>
                    <a:bodyPr/>
                    <a:lstStyle/>
                    <a:p>
                      <a:r>
                        <a:rPr lang="en-CH" sz="1400" dirty="0"/>
                        <a:t>...</a:t>
                      </a:r>
                    </a:p>
                  </a:txBody>
                  <a:tcPr anchor="ctr"/>
                </a:tc>
                <a:tc vMerge="1">
                  <a:txBody>
                    <a:bodyPr/>
                    <a:lstStyle/>
                    <a:p>
                      <a:pPr marL="285750" indent="-285750">
                        <a:buFont typeface="Arial" panose="020B0604020202020204" pitchFamily="34" charset="0"/>
                        <a:buChar char="•"/>
                      </a:pPr>
                      <a:endParaRPr lang="en-CH" dirty="0"/>
                    </a:p>
                  </a:txBody>
                  <a:tcPr/>
                </a:tc>
                <a:extLst>
                  <a:ext uri="{0D108BD9-81ED-4DB2-BD59-A6C34878D82A}">
                    <a16:rowId xmlns:a16="http://schemas.microsoft.com/office/drawing/2014/main" val="3498438612"/>
                  </a:ext>
                </a:extLst>
              </a:tr>
            </a:tbl>
          </a:graphicData>
        </a:graphic>
      </p:graphicFrame>
      <p:graphicFrame>
        <p:nvGraphicFramePr>
          <p:cNvPr id="5" name="Table 4">
            <a:extLst>
              <a:ext uri="{FF2B5EF4-FFF2-40B4-BE49-F238E27FC236}">
                <a16:creationId xmlns:a16="http://schemas.microsoft.com/office/drawing/2014/main" id="{D3C2521C-3871-4543-9F9A-BB987F41192C}"/>
              </a:ext>
            </a:extLst>
          </p:cNvPr>
          <p:cNvGraphicFramePr>
            <a:graphicFrameLocks/>
          </p:cNvGraphicFramePr>
          <p:nvPr>
            <p:extLst>
              <p:ext uri="{D42A27DB-BD31-4B8C-83A1-F6EECF244321}">
                <p14:modId xmlns:p14="http://schemas.microsoft.com/office/powerpoint/2010/main" val="589570624"/>
              </p:ext>
            </p:extLst>
          </p:nvPr>
        </p:nvGraphicFramePr>
        <p:xfrm>
          <a:off x="228600" y="4124960"/>
          <a:ext cx="8641011" cy="2382520"/>
        </p:xfrm>
        <a:graphic>
          <a:graphicData uri="http://schemas.openxmlformats.org/drawingml/2006/table">
            <a:tbl>
              <a:tblPr firstRow="1" bandRow="1">
                <a:tableStyleId>{5C22544A-7EE6-4342-B048-85BDC9FD1C3A}</a:tableStyleId>
              </a:tblPr>
              <a:tblGrid>
                <a:gridCol w="926511">
                  <a:extLst>
                    <a:ext uri="{9D8B030D-6E8A-4147-A177-3AD203B41FA5}">
                      <a16:colId xmlns:a16="http://schemas.microsoft.com/office/drawing/2014/main" val="210127544"/>
                    </a:ext>
                  </a:extLst>
                </a:gridCol>
                <a:gridCol w="5169489">
                  <a:extLst>
                    <a:ext uri="{9D8B030D-6E8A-4147-A177-3AD203B41FA5}">
                      <a16:colId xmlns:a16="http://schemas.microsoft.com/office/drawing/2014/main" val="2491988033"/>
                    </a:ext>
                  </a:extLst>
                </a:gridCol>
                <a:gridCol w="2545011">
                  <a:extLst>
                    <a:ext uri="{9D8B030D-6E8A-4147-A177-3AD203B41FA5}">
                      <a16:colId xmlns:a16="http://schemas.microsoft.com/office/drawing/2014/main" val="1069844377"/>
                    </a:ext>
                  </a:extLst>
                </a:gridCol>
              </a:tblGrid>
              <a:tr h="370840">
                <a:tc>
                  <a:txBody>
                    <a:bodyPr/>
                    <a:lstStyle/>
                    <a:p>
                      <a:pPr algn="ctr"/>
                      <a:r>
                        <a:rPr lang="en-CH" dirty="0"/>
                        <a:t>short</a:t>
                      </a:r>
                    </a:p>
                  </a:txBody>
                  <a:tcPr/>
                </a:tc>
                <a:tc>
                  <a:txBody>
                    <a:bodyPr/>
                    <a:lstStyle/>
                    <a:p>
                      <a:pPr algn="ctr"/>
                      <a:r>
                        <a:rPr lang="en-CH" dirty="0"/>
                        <a:t>long</a:t>
                      </a:r>
                    </a:p>
                  </a:txBody>
                  <a:tcPr/>
                </a:tc>
                <a:tc>
                  <a:txBody>
                    <a:bodyPr/>
                    <a:lstStyle/>
                    <a:p>
                      <a:pPr algn="ctr"/>
                      <a:r>
                        <a:rPr lang="en-CH" dirty="0"/>
                        <a:t>comment</a:t>
                      </a:r>
                    </a:p>
                  </a:txBody>
                  <a:tcPr/>
                </a:tc>
                <a:extLst>
                  <a:ext uri="{0D108BD9-81ED-4DB2-BD59-A6C34878D82A}">
                    <a16:rowId xmlns:a16="http://schemas.microsoft.com/office/drawing/2014/main" val="3152785441"/>
                  </a:ext>
                </a:extLst>
              </a:tr>
              <a:tr h="502920">
                <a:tc>
                  <a:txBody>
                    <a:bodyPr/>
                    <a:lstStyle/>
                    <a:p>
                      <a:pPr algn="ctr"/>
                      <a:r>
                        <a:rPr lang="en-CH" b="0" i="0" dirty="0">
                          <a:latin typeface="+mn-lt"/>
                        </a:rPr>
                        <a:t>jlw:</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Courier" pitchFamily="2" charset="0"/>
                        </a:rPr>
                        <a:t>https://</a:t>
                      </a:r>
                      <a:r>
                        <a:rPr lang="en-GB" sz="1400" dirty="0" err="1">
                          <a:latin typeface="Courier" pitchFamily="2" charset="0"/>
                        </a:rPr>
                        <a:t>www.sinergiawolfender.org</a:t>
                      </a:r>
                      <a:r>
                        <a:rPr lang="en-GB" sz="1400" dirty="0">
                          <a:latin typeface="Courier" pitchFamily="2" charset="0"/>
                        </a:rPr>
                        <a:t>/</a:t>
                      </a:r>
                      <a:r>
                        <a:rPr lang="en-GB" sz="1400" dirty="0" err="1">
                          <a:latin typeface="Courier" pitchFamily="2" charset="0"/>
                        </a:rPr>
                        <a:t>jlw</a:t>
                      </a:r>
                      <a:r>
                        <a:rPr lang="en-GB" sz="1400" dirty="0">
                          <a:latin typeface="Courier" pitchFamily="2" charset="0"/>
                        </a:rPr>
                        <a:t>/</a:t>
                      </a:r>
                      <a:endParaRPr lang="en-CH" sz="1400" dirty="0"/>
                    </a:p>
                  </a:txBody>
                  <a:tcPr anchor="ctr"/>
                </a:tc>
                <a:tc rowSpan="4">
                  <a:txBody>
                    <a:bodyPr/>
                    <a:lstStyle/>
                    <a:p>
                      <a:pPr marL="0" indent="0">
                        <a:buFont typeface="Arial" panose="020B0604020202020204" pitchFamily="34" charset="0"/>
                        <a:buNone/>
                      </a:pPr>
                      <a:r>
                        <a:rPr lang="en-CH" dirty="0"/>
                        <a:t>These are specific to our project. Retrospectively, one  would have been enough.</a:t>
                      </a:r>
                    </a:p>
                  </a:txBody>
                  <a:tcPr anchor="ctr"/>
                </a:tc>
                <a:extLst>
                  <a:ext uri="{0D108BD9-81ED-4DB2-BD59-A6C34878D82A}">
                    <a16:rowId xmlns:a16="http://schemas.microsoft.com/office/drawing/2014/main" val="3693896303"/>
                  </a:ext>
                </a:extLst>
              </a:tr>
              <a:tr h="502920">
                <a:tc>
                  <a:txBody>
                    <a:bodyPr/>
                    <a:lstStyle/>
                    <a:p>
                      <a:pPr algn="ctr"/>
                      <a:r>
                        <a:rPr lang="en-CH" dirty="0"/>
                        <a:t>cw:</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latin typeface="Courier" pitchFamily="2" charset="0"/>
                        </a:rPr>
                        <a:t>https://</a:t>
                      </a:r>
                      <a:r>
                        <a:rPr lang="en-GB" sz="1400" dirty="0" err="1">
                          <a:latin typeface="Courier" pitchFamily="2" charset="0"/>
                        </a:rPr>
                        <a:t>www.sinergiawolfender.org</a:t>
                      </a:r>
                      <a:r>
                        <a:rPr lang="en-GB" sz="1400" dirty="0">
                          <a:latin typeface="Courier" pitchFamily="2" charset="0"/>
                        </a:rPr>
                        <a:t>/</a:t>
                      </a:r>
                      <a:r>
                        <a:rPr lang="en-GB" sz="1400" dirty="0" err="1">
                          <a:latin typeface="Courier" pitchFamily="2" charset="0"/>
                        </a:rPr>
                        <a:t>cw</a:t>
                      </a:r>
                      <a:r>
                        <a:rPr lang="en-GB" sz="1400" dirty="0">
                          <a:latin typeface="Courier" pitchFamily="2" charset="0"/>
                        </a:rPr>
                        <a:t>/</a:t>
                      </a:r>
                      <a:endParaRPr lang="en-CH" sz="1400" dirty="0"/>
                    </a:p>
                  </a:txBody>
                  <a:tcPr anchor="ctr"/>
                </a:tc>
                <a:tc vMerge="1">
                  <a:txBody>
                    <a:bodyPr/>
                    <a:lstStyle/>
                    <a:p>
                      <a:endParaRPr lang="en-CH" dirty="0"/>
                    </a:p>
                  </a:txBody>
                  <a:tcPr/>
                </a:tc>
                <a:extLst>
                  <a:ext uri="{0D108BD9-81ED-4DB2-BD59-A6C34878D82A}">
                    <a16:rowId xmlns:a16="http://schemas.microsoft.com/office/drawing/2014/main" val="2370234156"/>
                  </a:ext>
                </a:extLst>
              </a:tr>
              <a:tr h="502920">
                <a:tc>
                  <a:txBody>
                    <a:bodyPr/>
                    <a:lstStyle/>
                    <a:p>
                      <a:pPr algn="ctr"/>
                      <a:r>
                        <a:rPr lang="en-CH" dirty="0"/>
                        <a:t>ts: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Courier" pitchFamily="2" charset="0"/>
                        </a:rPr>
                        <a:t>https://</a:t>
                      </a:r>
                      <a:r>
                        <a:rPr lang="en-GB" sz="1400" dirty="0" err="1">
                          <a:latin typeface="Courier" pitchFamily="2" charset="0"/>
                        </a:rPr>
                        <a:t>www.sinergiawolfender.org</a:t>
                      </a:r>
                      <a:r>
                        <a:rPr lang="en-GB" sz="1400" dirty="0">
                          <a:latin typeface="Courier" pitchFamily="2" charset="0"/>
                        </a:rPr>
                        <a:t>/</a:t>
                      </a:r>
                      <a:r>
                        <a:rPr lang="en-GB" sz="1400" dirty="0" err="1">
                          <a:latin typeface="Courier" pitchFamily="2" charset="0"/>
                        </a:rPr>
                        <a:t>ts</a:t>
                      </a:r>
                      <a:r>
                        <a:rPr lang="en-GB" sz="1400" dirty="0">
                          <a:latin typeface="Courier" pitchFamily="2" charset="0"/>
                        </a:rPr>
                        <a:t>/</a:t>
                      </a:r>
                      <a:endParaRPr lang="en-CH" sz="1400" dirty="0"/>
                    </a:p>
                  </a:txBody>
                  <a:tcPr anchor="ctr"/>
                </a:tc>
                <a:tc vMerge="1">
                  <a:txBody>
                    <a:bodyPr/>
                    <a:lstStyle/>
                    <a:p>
                      <a:endParaRPr lang="en-CH" dirty="0"/>
                    </a:p>
                  </a:txBody>
                  <a:tcPr/>
                </a:tc>
                <a:extLst>
                  <a:ext uri="{0D108BD9-81ED-4DB2-BD59-A6C34878D82A}">
                    <a16:rowId xmlns:a16="http://schemas.microsoft.com/office/drawing/2014/main" val="628219375"/>
                  </a:ext>
                </a:extLst>
              </a:tr>
              <a:tr h="502920">
                <a:tc>
                  <a:txBody>
                    <a:bodyPr/>
                    <a:lstStyle/>
                    <a:p>
                      <a:pPr algn="ctr"/>
                      <a:r>
                        <a:rPr lang="en-CH" dirty="0"/>
                        <a:t>vit: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Courier" pitchFamily="2" charset="0"/>
                        </a:rPr>
                        <a:t>https://</a:t>
                      </a:r>
                      <a:r>
                        <a:rPr lang="en-GB" sz="1400" dirty="0" err="1">
                          <a:latin typeface="Courier" pitchFamily="2" charset="0"/>
                        </a:rPr>
                        <a:t>www.sinergiawolfender.org</a:t>
                      </a:r>
                      <a:r>
                        <a:rPr lang="en-GB" sz="1400" dirty="0">
                          <a:latin typeface="Courier" pitchFamily="2" charset="0"/>
                        </a:rPr>
                        <a:t>/vit/</a:t>
                      </a:r>
                      <a:endParaRPr lang="en-CH" sz="1400" dirty="0"/>
                    </a:p>
                  </a:txBody>
                  <a:tcPr anchor="ctr"/>
                </a:tc>
                <a:tc vMerge="1">
                  <a:txBody>
                    <a:bodyPr/>
                    <a:lstStyle/>
                    <a:p>
                      <a:endParaRPr lang="en-CH" dirty="0"/>
                    </a:p>
                  </a:txBody>
                  <a:tcPr/>
                </a:tc>
                <a:extLst>
                  <a:ext uri="{0D108BD9-81ED-4DB2-BD59-A6C34878D82A}">
                    <a16:rowId xmlns:a16="http://schemas.microsoft.com/office/drawing/2014/main" val="4060525240"/>
                  </a:ext>
                </a:extLst>
              </a:tr>
            </a:tbl>
          </a:graphicData>
        </a:graphic>
      </p:graphicFrame>
    </p:spTree>
    <p:extLst>
      <p:ext uri="{BB962C8B-B14F-4D97-AF65-F5344CB8AC3E}">
        <p14:creationId xmlns:p14="http://schemas.microsoft.com/office/powerpoint/2010/main" val="23744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D2E0-EF35-6241-B85F-387702E8E9F7}"/>
              </a:ext>
            </a:extLst>
          </p:cNvPr>
          <p:cNvSpPr>
            <a:spLocks noGrp="1"/>
          </p:cNvSpPr>
          <p:nvPr>
            <p:ph type="title"/>
          </p:nvPr>
        </p:nvSpPr>
        <p:spPr/>
        <p:txBody>
          <a:bodyPr/>
          <a:lstStyle/>
          <a:p>
            <a:r>
              <a:rPr lang="en-US" dirty="0">
                <a:effectLst/>
              </a:rPr>
              <a:t>and now...</a:t>
            </a:r>
            <a:br>
              <a:rPr lang="en-US" dirty="0">
                <a:effectLst/>
              </a:rPr>
            </a:br>
            <a:r>
              <a:rPr lang="en-US" dirty="0">
                <a:effectLst/>
              </a:rPr>
              <a:t>Florence </a:t>
            </a:r>
            <a:r>
              <a:rPr lang="en-US" dirty="0" err="1">
                <a:effectLst/>
              </a:rPr>
              <a:t>Mehl</a:t>
            </a:r>
            <a:br>
              <a:rPr lang="en-US" dirty="0">
                <a:effectLst/>
              </a:rPr>
            </a:br>
            <a:r>
              <a:rPr lang="en-US" dirty="0">
                <a:effectLst/>
              </a:rPr>
              <a:t>as a special guest</a:t>
            </a:r>
            <a:endParaRPr lang="en-CH" dirty="0"/>
          </a:p>
        </p:txBody>
      </p:sp>
    </p:spTree>
    <p:extLst>
      <p:ext uri="{BB962C8B-B14F-4D97-AF65-F5344CB8AC3E}">
        <p14:creationId xmlns:p14="http://schemas.microsoft.com/office/powerpoint/2010/main" val="223212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303C-5DC3-774E-A6AA-37967F634E38}"/>
              </a:ext>
            </a:extLst>
          </p:cNvPr>
          <p:cNvSpPr>
            <a:spLocks noGrp="1"/>
          </p:cNvSpPr>
          <p:nvPr>
            <p:ph type="title"/>
          </p:nvPr>
        </p:nvSpPr>
        <p:spPr/>
        <p:txBody>
          <a:bodyPr>
            <a:normAutofit fontScale="90000"/>
          </a:bodyPr>
          <a:lstStyle/>
          <a:p>
            <a:r>
              <a:rPr lang="en-CH" dirty="0"/>
              <a:t>Next steps</a:t>
            </a:r>
          </a:p>
        </p:txBody>
      </p:sp>
      <p:sp>
        <p:nvSpPr>
          <p:cNvPr id="3" name="Content Placeholder 2">
            <a:extLst>
              <a:ext uri="{FF2B5EF4-FFF2-40B4-BE49-F238E27FC236}">
                <a16:creationId xmlns:a16="http://schemas.microsoft.com/office/drawing/2014/main" id="{670678E1-930B-2245-AC64-9D135F5ACB79}"/>
              </a:ext>
            </a:extLst>
          </p:cNvPr>
          <p:cNvSpPr>
            <a:spLocks noGrp="1"/>
          </p:cNvSpPr>
          <p:nvPr>
            <p:ph idx="1"/>
          </p:nvPr>
        </p:nvSpPr>
        <p:spPr/>
        <p:txBody>
          <a:bodyPr/>
          <a:lstStyle/>
          <a:p>
            <a:r>
              <a:rPr lang="en-CH" sz="2000" dirty="0"/>
              <a:t>Vital-It could o</a:t>
            </a:r>
            <a:r>
              <a:rPr lang="en-CH" sz="2000" b="0" dirty="0"/>
              <a:t>rganize a one-day training workshop about </a:t>
            </a:r>
            <a:r>
              <a:rPr lang="en-CH" sz="2000" dirty="0"/>
              <a:t>GraphDB/SPARQL on the website</a:t>
            </a:r>
            <a:r>
              <a:rPr lang="en-CH" sz="2000" b="0" dirty="0"/>
              <a:t>... and about how to hack them further.</a:t>
            </a:r>
          </a:p>
          <a:p>
            <a:pPr marL="702900" lvl="1" indent="-342900">
              <a:buFont typeface="Arial" panose="020B0604020202020204" pitchFamily="34" charset="0"/>
              <a:buChar char="•"/>
            </a:pPr>
            <a:r>
              <a:rPr lang="en-CH" sz="2000" b="0" dirty="0"/>
              <a:t>Starting with a very gentle introduction with colourful graphics (and molecule images) and plenty of clickable links...</a:t>
            </a:r>
          </a:p>
          <a:p>
            <a:pPr marL="702900" lvl="1" indent="-342900">
              <a:buFont typeface="Arial" panose="020B0604020202020204" pitchFamily="34" charset="0"/>
              <a:buChar char="•"/>
            </a:pPr>
            <a:r>
              <a:rPr lang="en-CH" sz="2000" b="0" dirty="0"/>
              <a:t>... to hard-core SPARQL queries</a:t>
            </a:r>
          </a:p>
          <a:p>
            <a:pPr marL="702900" lvl="1" indent="-342900">
              <a:buFont typeface="Arial" panose="020B0604020202020204" pitchFamily="34" charset="0"/>
              <a:buChar char="•"/>
            </a:pPr>
            <a:endParaRPr lang="en-CH" sz="2000" dirty="0"/>
          </a:p>
          <a:p>
            <a:pPr marL="342900" indent="-342900">
              <a:buFont typeface="Arial" panose="020B0604020202020204" pitchFamily="34" charset="0"/>
              <a:buChar char="•"/>
            </a:pPr>
            <a:endParaRPr lang="en-CH" sz="2000" dirty="0"/>
          </a:p>
        </p:txBody>
      </p:sp>
      <p:pic>
        <p:nvPicPr>
          <p:cNvPr id="5" name="Picture 4">
            <a:extLst>
              <a:ext uri="{FF2B5EF4-FFF2-40B4-BE49-F238E27FC236}">
                <a16:creationId xmlns:a16="http://schemas.microsoft.com/office/drawing/2014/main" id="{F915C216-28DF-EA48-9123-C1BD821D1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4388223"/>
            <a:ext cx="3581400" cy="2317377"/>
          </a:xfrm>
          <a:prstGeom prst="rect">
            <a:avLst/>
          </a:prstGeom>
          <a:ln>
            <a:solidFill>
              <a:schemeClr val="accent6">
                <a:lumMod val="75000"/>
              </a:schemeClr>
            </a:solidFill>
          </a:ln>
        </p:spPr>
      </p:pic>
    </p:spTree>
    <p:extLst>
      <p:ext uri="{BB962C8B-B14F-4D97-AF65-F5344CB8AC3E}">
        <p14:creationId xmlns:p14="http://schemas.microsoft.com/office/powerpoint/2010/main" val="351401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CC50-FB0B-1D4C-92A2-9CFCF69B0AA3}"/>
              </a:ext>
            </a:extLst>
          </p:cNvPr>
          <p:cNvSpPr>
            <a:spLocks noGrp="1"/>
          </p:cNvSpPr>
          <p:nvPr>
            <p:ph type="title"/>
          </p:nvPr>
        </p:nvSpPr>
        <p:spPr/>
        <p:txBody>
          <a:bodyPr>
            <a:normAutofit fontScale="90000"/>
          </a:bodyPr>
          <a:lstStyle/>
          <a:p>
            <a:r>
              <a:rPr lang="en-CH" dirty="0"/>
              <a:t>Whos' who in the project</a:t>
            </a:r>
          </a:p>
        </p:txBody>
      </p:sp>
      <p:sp>
        <p:nvSpPr>
          <p:cNvPr id="3" name="Content Placeholder 2">
            <a:extLst>
              <a:ext uri="{FF2B5EF4-FFF2-40B4-BE49-F238E27FC236}">
                <a16:creationId xmlns:a16="http://schemas.microsoft.com/office/drawing/2014/main" id="{C5E25F5D-8962-5749-A697-591B146B3D8C}"/>
              </a:ext>
            </a:extLst>
          </p:cNvPr>
          <p:cNvSpPr>
            <a:spLocks noGrp="1"/>
          </p:cNvSpPr>
          <p:nvPr>
            <p:ph idx="1"/>
          </p:nvPr>
        </p:nvSpPr>
        <p:spPr>
          <a:xfrm>
            <a:off x="304578" y="1478685"/>
            <a:ext cx="8651243" cy="5310336"/>
          </a:xfrm>
        </p:spPr>
        <p:txBody>
          <a:bodyPr/>
          <a:lstStyle/>
          <a:p>
            <a:pPr>
              <a:spcBef>
                <a:spcPts val="400"/>
              </a:spcBef>
            </a:pPr>
            <a:r>
              <a:rPr lang="en-GB" sz="1400" dirty="0">
                <a:effectLst/>
              </a:rPr>
              <a:t>Jean-Luc </a:t>
            </a:r>
            <a:r>
              <a:rPr lang="en-GB" sz="1400" dirty="0" err="1">
                <a:effectLst/>
              </a:rPr>
              <a:t>Wolfender</a:t>
            </a:r>
            <a:r>
              <a:rPr lang="en-GB" sz="1400" dirty="0">
                <a:effectLst/>
              </a:rPr>
              <a:t> lab</a:t>
            </a:r>
          </a:p>
          <a:p>
            <a:pPr>
              <a:spcBef>
                <a:spcPts val="400"/>
              </a:spcBef>
            </a:pPr>
            <a:r>
              <a:rPr lang="en-GB" sz="1400" dirty="0">
                <a:effectLst/>
              </a:rPr>
              <a:t>	Pierre-Marie Allard (coordination, </a:t>
            </a:r>
            <a:r>
              <a:rPr lang="en-GB" sz="1400" dirty="0" err="1">
                <a:effectLst/>
              </a:rPr>
              <a:t>GraphDB</a:t>
            </a:r>
            <a:r>
              <a:rPr lang="en-GB" sz="1400" dirty="0">
                <a:effectLst/>
              </a:rPr>
              <a:t> prototype) *</a:t>
            </a:r>
          </a:p>
          <a:p>
            <a:pPr>
              <a:spcBef>
                <a:spcPts val="400"/>
              </a:spcBef>
            </a:pPr>
            <a:r>
              <a:rPr lang="en-GB" sz="1400" dirty="0">
                <a:effectLst/>
              </a:rPr>
              <a:t>	Louis-Félix </a:t>
            </a:r>
            <a:r>
              <a:rPr lang="en-GB" sz="1400" dirty="0" err="1">
                <a:effectLst/>
              </a:rPr>
              <a:t>Nothias</a:t>
            </a:r>
            <a:r>
              <a:rPr lang="en-GB" sz="1400" dirty="0">
                <a:effectLst/>
              </a:rPr>
              <a:t> (coordination, MS spectra annotations) *</a:t>
            </a:r>
          </a:p>
          <a:p>
            <a:pPr>
              <a:spcBef>
                <a:spcPts val="400"/>
              </a:spcBef>
            </a:pPr>
            <a:r>
              <a:rPr lang="en-GB" sz="1400" dirty="0">
                <a:effectLst/>
              </a:rPr>
              <a:t>	Adriano </a:t>
            </a:r>
            <a:r>
              <a:rPr lang="en-GB" sz="1400" dirty="0" err="1">
                <a:effectLst/>
              </a:rPr>
              <a:t>Rutz</a:t>
            </a:r>
            <a:r>
              <a:rPr lang="en-GB" sz="1400" dirty="0">
                <a:effectLst/>
              </a:rPr>
              <a:t> (taxonomy) *</a:t>
            </a:r>
          </a:p>
          <a:p>
            <a:pPr>
              <a:spcBef>
                <a:spcPts val="400"/>
              </a:spcBef>
            </a:pPr>
            <a:r>
              <a:rPr lang="en-GB" sz="1400" dirty="0">
                <a:effectLst/>
              </a:rPr>
              <a:t>	Arnaud </a:t>
            </a:r>
            <a:r>
              <a:rPr lang="en-GB" sz="1400" dirty="0" err="1">
                <a:effectLst/>
              </a:rPr>
              <a:t>Gaudry</a:t>
            </a:r>
            <a:r>
              <a:rPr lang="en-GB" sz="1400" dirty="0">
                <a:effectLst/>
              </a:rPr>
              <a:t> (MEMO) *</a:t>
            </a:r>
          </a:p>
          <a:p>
            <a:pPr>
              <a:spcBef>
                <a:spcPts val="400"/>
              </a:spcBef>
            </a:pPr>
            <a:r>
              <a:rPr lang="en-GB" sz="1400" dirty="0">
                <a:effectLst/>
              </a:rPr>
              <a:t>	Olivier </a:t>
            </a:r>
            <a:r>
              <a:rPr lang="en-GB" sz="1400" dirty="0" err="1">
                <a:effectLst/>
              </a:rPr>
              <a:t>Kirchhoffer</a:t>
            </a:r>
            <a:r>
              <a:rPr lang="en-GB" sz="1400" dirty="0">
                <a:effectLst/>
              </a:rPr>
              <a:t> (fractions/extractions) *</a:t>
            </a:r>
          </a:p>
          <a:p>
            <a:pPr>
              <a:spcBef>
                <a:spcPts val="400"/>
              </a:spcBef>
            </a:pPr>
            <a:r>
              <a:rPr lang="en-GB" sz="1400" dirty="0">
                <a:effectLst/>
              </a:rPr>
              <a:t>	Luis </a:t>
            </a:r>
            <a:r>
              <a:rPr lang="en-GB" sz="1400" dirty="0" err="1">
                <a:effectLst/>
              </a:rPr>
              <a:t>Quiros</a:t>
            </a:r>
            <a:r>
              <a:rPr lang="en-GB" sz="1400" dirty="0">
                <a:effectLst/>
              </a:rPr>
              <a:t> Guerrero (INVENTA) *</a:t>
            </a:r>
          </a:p>
          <a:p>
            <a:pPr>
              <a:spcBef>
                <a:spcPts val="400"/>
              </a:spcBef>
            </a:pPr>
            <a:r>
              <a:rPr lang="en-GB" sz="1400" dirty="0">
                <a:effectLst/>
              </a:rPr>
              <a:t>	Emerson Ferreira Queiroz</a:t>
            </a:r>
          </a:p>
          <a:p>
            <a:pPr>
              <a:spcBef>
                <a:spcPts val="400"/>
              </a:spcBef>
            </a:pPr>
            <a:r>
              <a:rPr lang="en-GB" sz="1400" dirty="0">
                <a:effectLst/>
              </a:rPr>
              <a:t>Christian </a:t>
            </a:r>
            <a:r>
              <a:rPr lang="en-GB" sz="1400" dirty="0" err="1">
                <a:effectLst/>
              </a:rPr>
              <a:t>Wolfrum</a:t>
            </a:r>
            <a:r>
              <a:rPr lang="en-GB" sz="1400" dirty="0">
                <a:effectLst/>
              </a:rPr>
              <a:t> lab</a:t>
            </a:r>
          </a:p>
          <a:p>
            <a:pPr>
              <a:spcBef>
                <a:spcPts val="400"/>
              </a:spcBef>
            </a:pPr>
            <a:r>
              <a:rPr lang="en-GB" sz="1400" dirty="0">
                <a:effectLst/>
              </a:rPr>
              <a:t>	Wu </a:t>
            </a:r>
            <a:r>
              <a:rPr lang="en-GB" sz="1400" dirty="0" err="1">
                <a:effectLst/>
              </a:rPr>
              <a:t>Chunyan</a:t>
            </a:r>
            <a:r>
              <a:rPr lang="en-GB" sz="1400" dirty="0">
                <a:effectLst/>
              </a:rPr>
              <a:t> (cellular culture data)*</a:t>
            </a:r>
          </a:p>
          <a:p>
            <a:pPr>
              <a:spcBef>
                <a:spcPts val="400"/>
              </a:spcBef>
            </a:pPr>
            <a:r>
              <a:rPr lang="en-GB" sz="1400" dirty="0">
                <a:effectLst/>
              </a:rPr>
              <a:t>Erick </a:t>
            </a:r>
            <a:r>
              <a:rPr lang="en-GB" sz="1400" dirty="0" err="1">
                <a:effectLst/>
              </a:rPr>
              <a:t>Carreira</a:t>
            </a:r>
            <a:r>
              <a:rPr lang="en-GB" sz="1400" dirty="0">
                <a:effectLst/>
              </a:rPr>
              <a:t> lab</a:t>
            </a:r>
          </a:p>
          <a:p>
            <a:pPr>
              <a:spcBef>
                <a:spcPts val="400"/>
              </a:spcBef>
            </a:pPr>
            <a:r>
              <a:rPr lang="en-GB" sz="1400" dirty="0">
                <a:effectLst/>
              </a:rPr>
              <a:t>	Glatz Fabian (chemical synthesis)</a:t>
            </a:r>
          </a:p>
          <a:p>
            <a:pPr>
              <a:spcBef>
                <a:spcPts val="400"/>
              </a:spcBef>
            </a:pPr>
            <a:r>
              <a:rPr lang="en-GB" sz="1400" dirty="0">
                <a:effectLst/>
              </a:rPr>
              <a:t>Thierry Soldati lab</a:t>
            </a:r>
          </a:p>
          <a:p>
            <a:pPr>
              <a:spcBef>
                <a:spcPts val="400"/>
              </a:spcBef>
            </a:pPr>
            <a:r>
              <a:rPr lang="en-GB" sz="1400" dirty="0">
                <a:effectLst/>
              </a:rPr>
              <a:t>	Nabil Hanna (coordination)*</a:t>
            </a:r>
          </a:p>
          <a:p>
            <a:pPr>
              <a:spcBef>
                <a:spcPts val="400"/>
              </a:spcBef>
            </a:pPr>
            <a:r>
              <a:rPr lang="en-GB" sz="1400" dirty="0">
                <a:effectLst/>
              </a:rPr>
              <a:t>	Jahn </a:t>
            </a:r>
            <a:r>
              <a:rPr lang="en-GB" sz="1400" dirty="0" err="1">
                <a:effectLst/>
              </a:rPr>
              <a:t>Nitschke</a:t>
            </a:r>
            <a:r>
              <a:rPr lang="en-GB" sz="1400" dirty="0">
                <a:effectLst/>
              </a:rPr>
              <a:t>  (TB model bioassays)*</a:t>
            </a:r>
          </a:p>
        </p:txBody>
      </p:sp>
      <p:sp>
        <p:nvSpPr>
          <p:cNvPr id="6" name="TextBox 5">
            <a:extLst>
              <a:ext uri="{FF2B5EF4-FFF2-40B4-BE49-F238E27FC236}">
                <a16:creationId xmlns:a16="http://schemas.microsoft.com/office/drawing/2014/main" id="{F46109AB-4DE9-9D4C-A5F9-6C7155194621}"/>
              </a:ext>
            </a:extLst>
          </p:cNvPr>
          <p:cNvSpPr txBox="1"/>
          <p:nvPr/>
        </p:nvSpPr>
        <p:spPr>
          <a:xfrm>
            <a:off x="4853272" y="2896850"/>
            <a:ext cx="4102549" cy="2687915"/>
          </a:xfrm>
          <a:prstGeom prst="rect">
            <a:avLst/>
          </a:prstGeom>
          <a:noFill/>
        </p:spPr>
        <p:txBody>
          <a:bodyPr wrap="square" lIns="0" tIns="0" rIns="0" bIns="0" rtlCol="0">
            <a:spAutoFit/>
          </a:bodyPr>
          <a:lstStyle/>
          <a:p>
            <a:pPr>
              <a:spcBef>
                <a:spcPts val="400"/>
              </a:spcBef>
            </a:pPr>
            <a:r>
              <a:rPr lang="en-GB" sz="1400" dirty="0">
                <a:latin typeface="Arial" panose="020B0604020202020204" pitchFamily="34" charset="0"/>
                <a:cs typeface="Arial" panose="020B0604020202020204" pitchFamily="34" charset="0"/>
              </a:rPr>
              <a:t>Pierre-Fabre lab</a:t>
            </a:r>
          </a:p>
          <a:p>
            <a:pPr>
              <a:spcBef>
                <a:spcPts val="400"/>
              </a:spcBef>
            </a:pPr>
            <a:r>
              <a:rPr lang="en-GB" sz="1400" dirty="0">
                <a:latin typeface="Arial" panose="020B0604020202020204" pitchFamily="34" charset="0"/>
                <a:cs typeface="Arial" panose="020B0604020202020204" pitchFamily="34" charset="0"/>
              </a:rPr>
              <a:t>	Bruno David (</a:t>
            </a:r>
            <a:r>
              <a:rPr lang="en-GB" sz="1400" dirty="0" err="1">
                <a:latin typeface="Arial" panose="020B0604020202020204" pitchFamily="34" charset="0"/>
                <a:cs typeface="Arial" panose="020B0604020202020204" pitchFamily="34" charset="0"/>
              </a:rPr>
              <a:t>phytothèque</a:t>
            </a:r>
            <a:r>
              <a:rPr lang="en-GB" sz="1400" dirty="0">
                <a:latin typeface="Arial" panose="020B0604020202020204" pitchFamily="34" charset="0"/>
                <a:cs typeface="Arial" panose="020B0604020202020204" pitchFamily="34" charset="0"/>
              </a:rPr>
              <a:t>) *</a:t>
            </a:r>
          </a:p>
          <a:p>
            <a:pPr>
              <a:spcBef>
                <a:spcPts val="400"/>
              </a:spcBef>
            </a:pPr>
            <a:r>
              <a:rPr lang="en-GB" sz="1400" dirty="0">
                <a:latin typeface="Arial" panose="020B0604020202020204" pitchFamily="34" charset="0"/>
                <a:cs typeface="Arial" panose="020B0604020202020204" pitchFamily="34" charset="0"/>
              </a:rPr>
              <a:t>	Antonio </a:t>
            </a:r>
            <a:r>
              <a:rPr lang="en-GB" sz="1400" dirty="0" err="1">
                <a:latin typeface="Arial" panose="020B0604020202020204" pitchFamily="34" charset="0"/>
                <a:cs typeface="Arial" panose="020B0604020202020204" pitchFamily="34" charset="0"/>
              </a:rPr>
              <a:t>Grondin</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phytothèque</a:t>
            </a:r>
            <a:r>
              <a:rPr lang="en-GB" sz="1400" dirty="0">
                <a:latin typeface="Arial" panose="020B0604020202020204" pitchFamily="34" charset="0"/>
                <a:cs typeface="Arial" panose="020B0604020202020204" pitchFamily="34" charset="0"/>
              </a:rPr>
              <a:t>) *</a:t>
            </a:r>
          </a:p>
          <a:p>
            <a:r>
              <a:rPr lang="en-GB" sz="1400" dirty="0">
                <a:latin typeface="Arial" panose="020B0604020202020204" pitchFamily="34" charset="0"/>
                <a:cs typeface="Arial" panose="020B0604020202020204" pitchFamily="34" charset="0"/>
              </a:rPr>
              <a:t>Vital-IT</a:t>
            </a:r>
          </a:p>
          <a:p>
            <a:r>
              <a:rPr lang="en-GB" sz="1400" dirty="0">
                <a:latin typeface="Arial" panose="020B0604020202020204" pitchFamily="34" charset="0"/>
                <a:cs typeface="Arial" panose="020B0604020202020204" pitchFamily="34" charset="0"/>
              </a:rPr>
              <a:t>	Marco Pagni (glue) *</a:t>
            </a:r>
          </a:p>
          <a:p>
            <a:r>
              <a:rPr lang="en-GB" sz="1400" dirty="0">
                <a:latin typeface="Arial" panose="020B0604020202020204" pitchFamily="34" charset="0"/>
                <a:cs typeface="Arial" panose="020B0604020202020204" pitchFamily="34" charset="0"/>
              </a:rPr>
              <a:t>	Florence </a:t>
            </a:r>
            <a:r>
              <a:rPr lang="en-GB" sz="1400" dirty="0" err="1">
                <a:latin typeface="Arial" panose="020B0604020202020204" pitchFamily="34" charset="0"/>
                <a:cs typeface="Arial" panose="020B0604020202020204" pitchFamily="34" charset="0"/>
              </a:rPr>
              <a:t>Mehl</a:t>
            </a:r>
            <a:r>
              <a:rPr lang="en-GB" sz="1400" dirty="0">
                <a:latin typeface="Arial" panose="020B0604020202020204" pitchFamily="34" charset="0"/>
                <a:cs typeface="Arial" panose="020B0604020202020204" pitchFamily="34" charset="0"/>
              </a:rPr>
              <a:t> (coordination, quality</a:t>
            </a:r>
          </a:p>
          <a:p>
            <a:r>
              <a:rPr lang="en-GB" sz="1400" dirty="0">
                <a:latin typeface="Arial" panose="020B0604020202020204" pitchFamily="34" charset="0"/>
                <a:cs typeface="Arial" panose="020B0604020202020204" pitchFamily="34" charset="0"/>
              </a:rPr>
              <a:t>		      control, analysis) *</a:t>
            </a:r>
          </a:p>
          <a:p>
            <a:r>
              <a:rPr lang="en-GB" sz="1400" dirty="0">
                <a:latin typeface="Arial" panose="020B0604020202020204" pitchFamily="34" charset="0"/>
                <a:cs typeface="Arial" panose="020B0604020202020204" pitchFamily="34" charset="0"/>
              </a:rPr>
              <a:t>	Robin Engler (IT support) *</a:t>
            </a:r>
          </a:p>
          <a:p>
            <a:r>
              <a:rPr lang="en-GB" sz="1400" dirty="0">
                <a:latin typeface="Arial" panose="020B0604020202020204" pitchFamily="34" charset="0"/>
                <a:cs typeface="Arial" panose="020B0604020202020204" pitchFamily="34" charset="0"/>
              </a:rPr>
              <a:t>	Sébastien Moretti (IT support) *</a:t>
            </a:r>
          </a:p>
          <a:p>
            <a:r>
              <a:rPr lang="en-GB" sz="1400" dirty="0">
                <a:latin typeface="Arial" panose="020B0604020202020204" pitchFamily="34" charset="0"/>
                <a:cs typeface="Arial" panose="020B0604020202020204" pitchFamily="34" charset="0"/>
              </a:rPr>
              <a:t>Danio rerio facility</a:t>
            </a:r>
          </a:p>
          <a:p>
            <a:r>
              <a:rPr lang="en-GB" sz="1400" dirty="0">
                <a:latin typeface="Arial" panose="020B0604020202020204" pitchFamily="34" charset="0"/>
                <a:cs typeface="Arial" panose="020B0604020202020204" pitchFamily="34" charset="0"/>
              </a:rPr>
              <a:t>	Richard Fish </a:t>
            </a:r>
          </a:p>
          <a:p>
            <a:endParaRPr lang="en-CH" sz="1400" dirty="0"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0FB5FE2-2CF1-6449-A4A0-EE881125F37A}"/>
              </a:ext>
            </a:extLst>
          </p:cNvPr>
          <p:cNvSpPr txBox="1"/>
          <p:nvPr/>
        </p:nvSpPr>
        <p:spPr>
          <a:xfrm flipH="1">
            <a:off x="312073" y="6490156"/>
            <a:ext cx="9784081" cy="215444"/>
          </a:xfrm>
          <a:prstGeom prst="rect">
            <a:avLst/>
          </a:prstGeom>
          <a:noFill/>
        </p:spPr>
        <p:txBody>
          <a:bodyPr wrap="square" lIns="0" tIns="0" rIns="0" bIns="0" rtlCol="0">
            <a:spAutoFit/>
          </a:bodyPr>
          <a:lstStyle/>
          <a:p>
            <a:r>
              <a:rPr lang="en-CH" sz="1400" dirty="0">
                <a:effectLst>
                  <a:outerShdw blurRad="38100" dist="12700" dir="2700000" algn="ctr" rotWithShape="0">
                    <a:srgbClr val="000000">
                      <a:alpha val="50000"/>
                    </a:srgbClr>
                  </a:outerShdw>
                </a:effectLst>
              </a:rPr>
              <a:t>*: who have directly or indirectly contributed to the content of the current RDF graph (non-exhaustive list)</a:t>
            </a:r>
          </a:p>
        </p:txBody>
      </p:sp>
      <p:pic>
        <p:nvPicPr>
          <p:cNvPr id="8" name="Content Placeholder 3">
            <a:extLst>
              <a:ext uri="{FF2B5EF4-FFF2-40B4-BE49-F238E27FC236}">
                <a16:creationId xmlns:a16="http://schemas.microsoft.com/office/drawing/2014/main" id="{1E57F0FD-F936-2746-A587-ECA6F25D08CF}"/>
              </a:ext>
            </a:extLst>
          </p:cNvPr>
          <p:cNvPicPr>
            <a:picLocks noChangeAspect="1"/>
          </p:cNvPicPr>
          <p:nvPr/>
        </p:nvPicPr>
        <p:blipFill rotWithShape="1">
          <a:blip r:embed="rId2"/>
          <a:srcRect b="8712"/>
          <a:stretch/>
        </p:blipFill>
        <p:spPr>
          <a:xfrm>
            <a:off x="5956378" y="649830"/>
            <a:ext cx="3187622" cy="2011935"/>
          </a:xfrm>
          <a:prstGeom prst="rect">
            <a:avLst/>
          </a:prstGeom>
        </p:spPr>
      </p:pic>
    </p:spTree>
    <p:extLst>
      <p:ext uri="{BB962C8B-B14F-4D97-AF65-F5344CB8AC3E}">
        <p14:creationId xmlns:p14="http://schemas.microsoft.com/office/powerpoint/2010/main" val="121107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DFDF-AEC6-B74F-A0E8-183188E066CC}"/>
              </a:ext>
            </a:extLst>
          </p:cNvPr>
          <p:cNvSpPr>
            <a:spLocks noGrp="1"/>
          </p:cNvSpPr>
          <p:nvPr>
            <p:ph type="title"/>
          </p:nvPr>
        </p:nvSpPr>
        <p:spPr/>
        <p:txBody>
          <a:bodyPr>
            <a:normAutofit fontScale="90000"/>
          </a:bodyPr>
          <a:lstStyle/>
          <a:p>
            <a:r>
              <a:rPr lang="en-CH" dirty="0"/>
              <a:t>The problems with visual graphs</a:t>
            </a:r>
          </a:p>
        </p:txBody>
      </p:sp>
      <p:sp>
        <p:nvSpPr>
          <p:cNvPr id="3" name="Content Placeholder 2">
            <a:extLst>
              <a:ext uri="{FF2B5EF4-FFF2-40B4-BE49-F238E27FC236}">
                <a16:creationId xmlns:a16="http://schemas.microsoft.com/office/drawing/2014/main" id="{CB3DDD28-9BF7-F54F-94AD-138AB6BFB2E1}"/>
              </a:ext>
            </a:extLst>
          </p:cNvPr>
          <p:cNvSpPr>
            <a:spLocks noGrp="1"/>
          </p:cNvSpPr>
          <p:nvPr>
            <p:ph idx="1"/>
          </p:nvPr>
        </p:nvSpPr>
        <p:spPr/>
        <p:txBody>
          <a:bodyPr/>
          <a:lstStyle/>
          <a:p>
            <a:pPr marL="342900" indent="-342900">
              <a:buFont typeface="Arial" panose="020B0604020202020204" pitchFamily="34" charset="0"/>
              <a:buChar char="•"/>
            </a:pPr>
            <a:r>
              <a:rPr lang="en-CH" dirty="0"/>
              <a:t>Does not scale well (not GraphDB specific)</a:t>
            </a:r>
          </a:p>
          <a:p>
            <a:pPr marL="702900" lvl="1" indent="-342900">
              <a:buFont typeface="Arial" panose="020B0604020202020204" pitchFamily="34" charset="0"/>
              <a:buChar char="•"/>
            </a:pPr>
            <a:r>
              <a:rPr lang="en-CH" dirty="0"/>
              <a:t>Graph layout</a:t>
            </a:r>
          </a:p>
          <a:p>
            <a:pPr marL="702900" lvl="1" indent="-342900">
              <a:buFont typeface="Arial" panose="020B0604020202020204" pitchFamily="34" charset="0"/>
              <a:buChar char="•"/>
            </a:pPr>
            <a:r>
              <a:rPr lang="en-CH" dirty="0"/>
              <a:t>showing a limitted number of edges</a:t>
            </a:r>
          </a:p>
          <a:p>
            <a:pPr marL="702900" lvl="1" indent="-342900">
              <a:buFont typeface="Arial" panose="020B0604020202020204" pitchFamily="34" charset="0"/>
              <a:buChar char="•"/>
            </a:pPr>
            <a:r>
              <a:rPr lang="en-CH" dirty="0"/>
              <a:t>node or URL?</a:t>
            </a:r>
          </a:p>
          <a:p>
            <a:pPr marL="342900" indent="-342900">
              <a:buFont typeface="Arial" panose="020B0604020202020204" pitchFamily="34" charset="0"/>
              <a:buChar char="•"/>
            </a:pPr>
            <a:r>
              <a:rPr lang="en-CH" dirty="0"/>
              <a:t>A dedicated web applications may solve some of the issues, but not all</a:t>
            </a:r>
          </a:p>
          <a:p>
            <a:pPr marL="702900" lvl="1" indent="-342900">
              <a:buFont typeface="Arial" panose="020B0604020202020204" pitchFamily="34" charset="0"/>
              <a:buChar char="•"/>
            </a:pPr>
            <a:r>
              <a:rPr lang="en-CH" dirty="0"/>
              <a:t>Quite a lot of work, </a:t>
            </a:r>
          </a:p>
        </p:txBody>
      </p:sp>
    </p:spTree>
    <p:extLst>
      <p:ext uri="{BB962C8B-B14F-4D97-AF65-F5344CB8AC3E}">
        <p14:creationId xmlns:p14="http://schemas.microsoft.com/office/powerpoint/2010/main" val="39479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31DF-3BFD-7248-BBF2-CF3362CF2300}"/>
              </a:ext>
            </a:extLst>
          </p:cNvPr>
          <p:cNvSpPr>
            <a:spLocks noGrp="1"/>
          </p:cNvSpPr>
          <p:nvPr>
            <p:ph type="title"/>
          </p:nvPr>
        </p:nvSpPr>
        <p:spPr/>
        <p:txBody>
          <a:bodyPr>
            <a:normAutofit fontScale="90000"/>
          </a:bodyPr>
          <a:lstStyle/>
          <a:p>
            <a:r>
              <a:rPr lang="en-CH" dirty="0"/>
              <a:t>Visual Graph construct</a:t>
            </a:r>
          </a:p>
        </p:txBody>
      </p:sp>
      <p:sp>
        <p:nvSpPr>
          <p:cNvPr id="3" name="Content Placeholder 2">
            <a:extLst>
              <a:ext uri="{FF2B5EF4-FFF2-40B4-BE49-F238E27FC236}">
                <a16:creationId xmlns:a16="http://schemas.microsoft.com/office/drawing/2014/main" id="{4D50C703-2590-6F42-953A-5D97E3E57E23}"/>
              </a:ext>
            </a:extLst>
          </p:cNvPr>
          <p:cNvSpPr>
            <a:spLocks noGrp="1"/>
          </p:cNvSpPr>
          <p:nvPr>
            <p:ph idx="1"/>
          </p:nvPr>
        </p:nvSpPr>
        <p:spPr/>
        <p:txBody>
          <a:bodyPr/>
          <a:lstStyle/>
          <a:p>
            <a:r>
              <a:rPr lang="en-CH" dirty="0"/>
              <a:t>The SPARQL CONSTRUCT query return a graph which may contain nodes and dedges that are not in the RDF graphs</a:t>
            </a:r>
          </a:p>
        </p:txBody>
      </p:sp>
    </p:spTree>
    <p:extLst>
      <p:ext uri="{BB962C8B-B14F-4D97-AF65-F5344CB8AC3E}">
        <p14:creationId xmlns:p14="http://schemas.microsoft.com/office/powerpoint/2010/main" val="11210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FE8-CE2F-6441-87A5-A4D28D90D268}"/>
              </a:ext>
            </a:extLst>
          </p:cNvPr>
          <p:cNvSpPr>
            <a:spLocks noGrp="1"/>
          </p:cNvSpPr>
          <p:nvPr>
            <p:ph type="title"/>
          </p:nvPr>
        </p:nvSpPr>
        <p:spPr/>
        <p:txBody>
          <a:bodyPr>
            <a:normAutofit/>
          </a:bodyPr>
          <a:lstStyle/>
          <a:p>
            <a:r>
              <a:rPr lang="en-CH" sz="2800" dirty="0"/>
              <a:t>A  SPARQL tutorial (step by step)</a:t>
            </a:r>
          </a:p>
        </p:txBody>
      </p:sp>
      <p:sp>
        <p:nvSpPr>
          <p:cNvPr id="3" name="Content Placeholder 2">
            <a:extLst>
              <a:ext uri="{FF2B5EF4-FFF2-40B4-BE49-F238E27FC236}">
                <a16:creationId xmlns:a16="http://schemas.microsoft.com/office/drawing/2014/main" id="{A9F281D0-2776-C047-B8EE-F7D7650CF79E}"/>
              </a:ext>
            </a:extLst>
          </p:cNvPr>
          <p:cNvSpPr>
            <a:spLocks noGrp="1"/>
          </p:cNvSpPr>
          <p:nvPr>
            <p:ph idx="1"/>
          </p:nvPr>
        </p:nvSpPr>
        <p:spPr>
          <a:xfrm>
            <a:off x="228600" y="1440000"/>
            <a:ext cx="8686800" cy="4896000"/>
          </a:xfrm>
        </p:spPr>
        <p:txBody>
          <a:bodyPr/>
          <a:lstStyle/>
          <a:p>
            <a:r>
              <a:rPr lang="en-GB" dirty="0">
                <a:solidFill>
                  <a:srgbClr val="C00000"/>
                </a:solidFill>
                <a:latin typeface="Courier" pitchFamily="2" charset="0"/>
                <a:hlinkClick r:id="rId2"/>
              </a:rPr>
              <a:t>https://docs.stardog.com/tutorials/learn-sparql</a:t>
            </a:r>
            <a:endParaRPr lang="en-GB" dirty="0">
              <a:solidFill>
                <a:srgbClr val="C00000"/>
              </a:solidFill>
              <a:latin typeface="Courier" pitchFamily="2" charset="0"/>
            </a:endParaRPr>
          </a:p>
          <a:p>
            <a:endParaRPr lang="en-GB" dirty="0">
              <a:solidFill>
                <a:srgbClr val="C00000"/>
              </a:solidFill>
              <a:latin typeface="Courier" pitchFamily="2" charset="0"/>
            </a:endParaRPr>
          </a:p>
          <a:p>
            <a:pPr marL="342900" indent="-342900">
              <a:buFont typeface="Arial" panose="020B0604020202020204" pitchFamily="34" charset="0"/>
              <a:buChar char="•"/>
            </a:pPr>
            <a:r>
              <a:rPr lang="en-GB" sz="2000" dirty="0" err="1"/>
              <a:t>Stadog</a:t>
            </a:r>
            <a:r>
              <a:rPr lang="en-GB" sz="2000" dirty="0"/>
              <a:t> is a concurrent of </a:t>
            </a:r>
            <a:r>
              <a:rPr lang="en-GB" sz="2000" dirty="0" err="1"/>
              <a:t>GraphDB</a:t>
            </a:r>
            <a:r>
              <a:rPr lang="en-GB" sz="2000" dirty="0"/>
              <a:t> which offer a nice tutorial</a:t>
            </a:r>
          </a:p>
          <a:p>
            <a:pPr marL="342900" indent="-342900">
              <a:buFont typeface="Arial" panose="020B0604020202020204" pitchFamily="34" charset="0"/>
              <a:buChar char="•"/>
            </a:pPr>
            <a:r>
              <a:rPr lang="en-GB" sz="2000" dirty="0"/>
              <a:t>The data for this tutorial have been preloaded in </a:t>
            </a:r>
            <a:r>
              <a:rPr lang="en-GB" sz="2000" dirty="0" err="1"/>
              <a:t>GraphDB</a:t>
            </a:r>
            <a:r>
              <a:rPr lang="en-GB" sz="2000" dirty="0"/>
              <a:t> in the “Tutorial” repository</a:t>
            </a:r>
          </a:p>
          <a:p>
            <a:endParaRPr lang="en-GB" sz="2000" dirty="0"/>
          </a:p>
          <a:p>
            <a:endParaRPr lang="en-GB" dirty="0"/>
          </a:p>
          <a:p>
            <a:endParaRPr lang="en-GB" dirty="0"/>
          </a:p>
          <a:p>
            <a:endParaRPr lang="en-GB" dirty="0"/>
          </a:p>
          <a:p>
            <a:endParaRPr lang="en-GB" dirty="0"/>
          </a:p>
          <a:p>
            <a:endParaRPr lang="en-CH" dirty="0"/>
          </a:p>
        </p:txBody>
      </p:sp>
    </p:spTree>
    <p:extLst>
      <p:ext uri="{BB962C8B-B14F-4D97-AF65-F5344CB8AC3E}">
        <p14:creationId xmlns:p14="http://schemas.microsoft.com/office/powerpoint/2010/main" val="27559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D5E9A-27EB-7842-B7E1-32DB1E3E66F9}"/>
              </a:ext>
            </a:extLst>
          </p:cNvPr>
          <p:cNvSpPr>
            <a:spLocks noGrp="1"/>
          </p:cNvSpPr>
          <p:nvPr>
            <p:ph type="title"/>
          </p:nvPr>
        </p:nvSpPr>
        <p:spPr/>
        <p:txBody>
          <a:bodyPr>
            <a:normAutofit fontScale="90000"/>
          </a:bodyPr>
          <a:lstStyle/>
          <a:p>
            <a:endParaRPr lang="en-CH"/>
          </a:p>
        </p:txBody>
      </p:sp>
      <p:sp>
        <p:nvSpPr>
          <p:cNvPr id="3" name="Content Placeholder 2">
            <a:extLst>
              <a:ext uri="{FF2B5EF4-FFF2-40B4-BE49-F238E27FC236}">
                <a16:creationId xmlns:a16="http://schemas.microsoft.com/office/drawing/2014/main" id="{0417ED31-0555-2942-A10E-75D7E3E2928D}"/>
              </a:ext>
            </a:extLst>
          </p:cNvPr>
          <p:cNvSpPr>
            <a:spLocks noGrp="1"/>
          </p:cNvSpPr>
          <p:nvPr>
            <p:ph idx="1"/>
          </p:nvPr>
        </p:nvSpPr>
        <p:spPr>
          <a:xfrm>
            <a:off x="504000" y="1440000"/>
            <a:ext cx="8100000" cy="2370000"/>
          </a:xfrm>
        </p:spPr>
        <p:txBody>
          <a:bodyPr/>
          <a:lstStyle/>
          <a:p>
            <a:pPr marL="342900" indent="-342900">
              <a:buFont typeface="Arial" panose="020B0604020202020204" pitchFamily="34" charset="0"/>
              <a:buChar char="•"/>
            </a:pPr>
            <a:r>
              <a:rPr lang="en-GB" sz="2000" dirty="0"/>
              <a:t>Most queries queries from the tutorial </a:t>
            </a:r>
            <a:r>
              <a:rPr lang="en-GB" sz="2000" b="0" dirty="0"/>
              <a:t>can be executed in </a:t>
            </a:r>
            <a:r>
              <a:rPr lang="en-GB" sz="2000" b="0" dirty="0" err="1"/>
              <a:t>GraphDB</a:t>
            </a:r>
            <a:r>
              <a:rPr lang="en-GB" sz="2000" b="0" dirty="0"/>
              <a:t>… </a:t>
            </a:r>
          </a:p>
          <a:p>
            <a:pPr marL="342900" indent="-342900">
              <a:buFont typeface="Arial" panose="020B0604020202020204" pitchFamily="34" charset="0"/>
              <a:buChar char="•"/>
            </a:pPr>
            <a:r>
              <a:rPr lang="en-GB" sz="2000" b="0" dirty="0"/>
              <a:t>… AFTER  adding the following prefix definition at the beginning of the query:</a:t>
            </a:r>
          </a:p>
          <a:p>
            <a:pPr lvl="1" indent="0" algn="ctr">
              <a:buNone/>
            </a:pPr>
            <a:r>
              <a:rPr lang="en-GB" sz="2000" dirty="0">
                <a:latin typeface="Courier" pitchFamily="2" charset="0"/>
              </a:rPr>
              <a:t>PREFIX : &lt;http://</a:t>
            </a:r>
            <a:r>
              <a:rPr lang="en-GB" sz="2000" dirty="0" err="1">
                <a:latin typeface="Courier" pitchFamily="2" charset="0"/>
              </a:rPr>
              <a:t>stardog.com</a:t>
            </a:r>
            <a:r>
              <a:rPr lang="en-GB" sz="2000" dirty="0">
                <a:latin typeface="Courier" pitchFamily="2" charset="0"/>
              </a:rPr>
              <a:t>/tutorial/&gt; </a:t>
            </a:r>
          </a:p>
          <a:p>
            <a:pPr lvl="1" indent="0" algn="ctr">
              <a:buNone/>
            </a:pPr>
            <a:endParaRPr lang="en-GB" sz="2000" dirty="0">
              <a:latin typeface="Courier" pitchFamily="2" charset="0"/>
            </a:endParaRPr>
          </a:p>
          <a:p>
            <a:pPr lvl="1" indent="0" algn="ctr">
              <a:buNone/>
            </a:pPr>
            <a:endParaRPr lang="en-GB" sz="2000" dirty="0">
              <a:latin typeface="Courier" pitchFamily="2" charset="0"/>
            </a:endParaRPr>
          </a:p>
          <a:p>
            <a:pPr lvl="1" indent="0" algn="ctr">
              <a:buNone/>
            </a:pPr>
            <a:endParaRPr lang="en-GB" sz="2000" dirty="0">
              <a:latin typeface="Courier" pitchFamily="2" charset="0"/>
            </a:endParaRPr>
          </a:p>
          <a:p>
            <a:endParaRPr lang="en-CH" dirty="0"/>
          </a:p>
        </p:txBody>
      </p:sp>
      <p:pic>
        <p:nvPicPr>
          <p:cNvPr id="5" name="Picture 4">
            <a:extLst>
              <a:ext uri="{FF2B5EF4-FFF2-40B4-BE49-F238E27FC236}">
                <a16:creationId xmlns:a16="http://schemas.microsoft.com/office/drawing/2014/main" id="{56840AE1-B633-AA44-87E1-897B73A25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726177"/>
            <a:ext cx="5351295" cy="3131823"/>
          </a:xfrm>
          <a:prstGeom prst="rect">
            <a:avLst/>
          </a:prstGeom>
        </p:spPr>
      </p:pic>
      <p:cxnSp>
        <p:nvCxnSpPr>
          <p:cNvPr id="7" name="Straight Arrow Connector 6">
            <a:extLst>
              <a:ext uri="{FF2B5EF4-FFF2-40B4-BE49-F238E27FC236}">
                <a16:creationId xmlns:a16="http://schemas.microsoft.com/office/drawing/2014/main" id="{92FDA8DE-D361-5542-8FF0-BBD9AB8870B5}"/>
              </a:ext>
            </a:extLst>
          </p:cNvPr>
          <p:cNvCxnSpPr>
            <a:cxnSpLocks/>
          </p:cNvCxnSpPr>
          <p:nvPr/>
        </p:nvCxnSpPr>
        <p:spPr>
          <a:xfrm>
            <a:off x="1356900" y="4738300"/>
            <a:ext cx="548100" cy="0"/>
          </a:xfrm>
          <a:prstGeom prst="straightConnector1">
            <a:avLst/>
          </a:prstGeom>
          <a:ln w="19050">
            <a:solidFill>
              <a:srgbClr val="E30613"/>
            </a:solidFill>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883C6B2E-19F1-134B-94FC-DA2D5C519F14}"/>
              </a:ext>
            </a:extLst>
          </p:cNvPr>
          <p:cNvSpPr txBox="1"/>
          <p:nvPr/>
        </p:nvSpPr>
        <p:spPr>
          <a:xfrm>
            <a:off x="685800" y="4599801"/>
            <a:ext cx="762000" cy="276999"/>
          </a:xfrm>
          <a:prstGeom prst="rect">
            <a:avLst/>
          </a:prstGeom>
          <a:noFill/>
        </p:spPr>
        <p:txBody>
          <a:bodyPr wrap="square" lIns="0" tIns="0" rIns="0" bIns="0" rtlCol="0" anchor="ctr">
            <a:spAutoFit/>
          </a:bodyPr>
          <a:lstStyle/>
          <a:p>
            <a:pPr algn="ctr"/>
            <a:r>
              <a:rPr lang="en-CH" dirty="0">
                <a:solidFill>
                  <a:srgbClr val="FF0000"/>
                </a:solidFill>
                <a:effectLst>
                  <a:outerShdw blurRad="38100" dist="12700" dir="2700000" algn="ctr" rotWithShape="0">
                    <a:srgbClr val="000000">
                      <a:alpha val="50000"/>
                    </a:srgbClr>
                  </a:outerShdw>
                </a:effectLst>
              </a:rPr>
              <a:t>here</a:t>
            </a:r>
          </a:p>
        </p:txBody>
      </p:sp>
    </p:spTree>
    <p:extLst>
      <p:ext uri="{BB962C8B-B14F-4D97-AF65-F5344CB8AC3E}">
        <p14:creationId xmlns:p14="http://schemas.microsoft.com/office/powerpoint/2010/main" val="386796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56FAE-885E-2B46-B56D-A0D33CC823D9}"/>
              </a:ext>
            </a:extLst>
          </p:cNvPr>
          <p:cNvSpPr>
            <a:spLocks noGrp="1"/>
          </p:cNvSpPr>
          <p:nvPr>
            <p:ph type="title"/>
          </p:nvPr>
        </p:nvSpPr>
        <p:spPr/>
        <p:txBody>
          <a:bodyPr>
            <a:normAutofit fontScale="90000"/>
          </a:bodyPr>
          <a:lstStyle/>
          <a:p>
            <a:r>
              <a:rPr lang="en-CH" dirty="0"/>
              <a:t>Quadruple and reification</a:t>
            </a:r>
          </a:p>
        </p:txBody>
      </p:sp>
      <p:sp>
        <p:nvSpPr>
          <p:cNvPr id="3" name="Content Placeholder 2">
            <a:extLst>
              <a:ext uri="{FF2B5EF4-FFF2-40B4-BE49-F238E27FC236}">
                <a16:creationId xmlns:a16="http://schemas.microsoft.com/office/drawing/2014/main" id="{763055E2-EECC-B04D-941C-FF0748386330}"/>
              </a:ext>
            </a:extLst>
          </p:cNvPr>
          <p:cNvSpPr>
            <a:spLocks noGrp="1"/>
          </p:cNvSpPr>
          <p:nvPr>
            <p:ph idx="1"/>
          </p:nvPr>
        </p:nvSpPr>
        <p:spPr/>
        <p:txBody>
          <a:bodyPr/>
          <a:lstStyle/>
          <a:p>
            <a:r>
              <a:rPr lang="en-CH" sz="1800" dirty="0"/>
              <a:t>Distance matrix, i.e.</a:t>
            </a:r>
          </a:p>
          <a:p>
            <a:r>
              <a:rPr lang="en-CH" sz="1800" dirty="0"/>
              <a:t>	Memo(sample1, Sample2) = score</a:t>
            </a:r>
          </a:p>
          <a:p>
            <a:endParaRPr lang="en-CH" sz="1800" dirty="0"/>
          </a:p>
          <a:p>
            <a:r>
              <a:rPr lang="en-CH" sz="1800" dirty="0"/>
              <a:t>Entries of a distance matrix cannot be stored in a triple this is a quarduple:</a:t>
            </a:r>
          </a:p>
          <a:p>
            <a:pPr marL="457200" indent="-457200">
              <a:buFont typeface="+mj-lt"/>
              <a:buAutoNum type="arabicPeriod"/>
            </a:pPr>
            <a:r>
              <a:rPr lang="en-CH" sz="1800" dirty="0"/>
              <a:t>Name of the distance/matrix </a:t>
            </a:r>
          </a:p>
          <a:p>
            <a:pPr marL="457200" indent="-457200">
              <a:buFont typeface="+mj-lt"/>
              <a:buAutoNum type="arabicPeriod"/>
            </a:pPr>
            <a:r>
              <a:rPr lang="en-CH" sz="1800" dirty="0"/>
              <a:t>Sample1</a:t>
            </a:r>
          </a:p>
          <a:p>
            <a:pPr marL="457200" indent="-457200">
              <a:buFont typeface="+mj-lt"/>
              <a:buAutoNum type="arabicPeriod"/>
            </a:pPr>
            <a:r>
              <a:rPr lang="en-CH" sz="1800" dirty="0"/>
              <a:t>Sample2</a:t>
            </a:r>
          </a:p>
          <a:p>
            <a:pPr marL="457200" indent="-457200">
              <a:buFont typeface="+mj-lt"/>
              <a:buAutoNum type="arabicPeriod"/>
            </a:pPr>
            <a:r>
              <a:rPr lang="en-CH" sz="1800" dirty="0"/>
              <a:t>score</a:t>
            </a:r>
          </a:p>
          <a:p>
            <a:pPr marL="457200" indent="-457200">
              <a:buFont typeface="+mj-lt"/>
              <a:buAutoNum type="arabicPeriod"/>
            </a:pPr>
            <a:endParaRPr lang="en-CH" sz="1800" dirty="0"/>
          </a:p>
          <a:p>
            <a:r>
              <a:rPr lang="en-CH" sz="1800" dirty="0"/>
              <a:t>=&gt; solutions:</a:t>
            </a:r>
          </a:p>
          <a:p>
            <a:pPr marL="285750" indent="-285750">
              <a:buFont typeface="Arial" panose="020B0604020202020204" pitchFamily="34" charset="0"/>
              <a:buChar char="•"/>
            </a:pPr>
            <a:r>
              <a:rPr lang="en-CH" sz="1800" dirty="0"/>
              <a:t>Blank node</a:t>
            </a:r>
          </a:p>
          <a:p>
            <a:pPr marL="285750" indent="-285750">
              <a:buFont typeface="Arial" panose="020B0604020202020204" pitchFamily="34" charset="0"/>
              <a:buChar char="•"/>
            </a:pPr>
            <a:r>
              <a:rPr lang="en-CH" sz="1800" dirty="0"/>
              <a:t>Reification</a:t>
            </a:r>
          </a:p>
          <a:p>
            <a:pPr marL="285750" indent="-285750">
              <a:buFont typeface="Arial" panose="020B0604020202020204" pitchFamily="34" charset="0"/>
              <a:buChar char="•"/>
            </a:pPr>
            <a:r>
              <a:rPr lang="en-CH" sz="1800" dirty="0"/>
              <a:t>RDF-star</a:t>
            </a:r>
          </a:p>
        </p:txBody>
      </p:sp>
    </p:spTree>
    <p:extLst>
      <p:ext uri="{BB962C8B-B14F-4D97-AF65-F5344CB8AC3E}">
        <p14:creationId xmlns:p14="http://schemas.microsoft.com/office/powerpoint/2010/main" val="3332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F4067-0A61-9E4E-9D88-994396546EB5}"/>
              </a:ext>
            </a:extLst>
          </p:cNvPr>
          <p:cNvSpPr>
            <a:spLocks noGrp="1"/>
          </p:cNvSpPr>
          <p:nvPr>
            <p:ph type="title"/>
          </p:nvPr>
        </p:nvSpPr>
        <p:spPr/>
        <p:txBody>
          <a:bodyPr>
            <a:normAutofit fontScale="90000"/>
          </a:bodyPr>
          <a:lstStyle/>
          <a:p>
            <a:endParaRPr lang="en-CH"/>
          </a:p>
        </p:txBody>
      </p:sp>
      <p:sp>
        <p:nvSpPr>
          <p:cNvPr id="3" name="Content Placeholder 2">
            <a:extLst>
              <a:ext uri="{FF2B5EF4-FFF2-40B4-BE49-F238E27FC236}">
                <a16:creationId xmlns:a16="http://schemas.microsoft.com/office/drawing/2014/main" id="{ABFD0CC1-CC33-5840-A175-34F115B9D5C7}"/>
              </a:ext>
            </a:extLst>
          </p:cNvPr>
          <p:cNvSpPr>
            <a:spLocks noGrp="1"/>
          </p:cNvSpPr>
          <p:nvPr>
            <p:ph idx="1"/>
          </p:nvPr>
        </p:nvSpPr>
        <p:spPr/>
        <p:txBody>
          <a:bodyPr/>
          <a:lstStyle/>
          <a:p>
            <a:r>
              <a:rPr lang="en-CH" i="1" dirty="0"/>
              <a:t>Nota Bene</a:t>
            </a:r>
            <a:r>
              <a:rPr lang="en-CH" dirty="0"/>
              <a:t>:</a:t>
            </a:r>
          </a:p>
          <a:p>
            <a:pPr marL="342900" indent="-342900">
              <a:buFont typeface="Arial" panose="020B0604020202020204" pitchFamily="34" charset="0"/>
              <a:buChar char="•"/>
            </a:pPr>
            <a:r>
              <a:rPr lang="en-CH" sz="1800" dirty="0"/>
              <a:t>Most queries should work nicely in GraphDB</a:t>
            </a:r>
          </a:p>
          <a:p>
            <a:pPr marL="342900" indent="-342900">
              <a:buFont typeface="Arial" panose="020B0604020202020204" pitchFamily="34" charset="0"/>
              <a:buChar char="•"/>
            </a:pPr>
            <a:r>
              <a:rPr lang="en-CH" sz="1800" dirty="0"/>
              <a:t>The syntax paths … via  is a stardog extension will not work. It is a stardog extension, that also exist in GraphDB under a different syntax</a:t>
            </a:r>
          </a:p>
          <a:p>
            <a:pPr marL="342900" indent="-342900">
              <a:buFont typeface="Arial" panose="020B0604020202020204" pitchFamily="34" charset="0"/>
              <a:buChar char="•"/>
            </a:pPr>
            <a:r>
              <a:rPr lang="en-CH" sz="1800" dirty="0"/>
              <a:t>Queries with INSERT and/or DELETE cannot work in a read-only repository</a:t>
            </a:r>
          </a:p>
        </p:txBody>
      </p:sp>
    </p:spTree>
    <p:extLst>
      <p:ext uri="{BB962C8B-B14F-4D97-AF65-F5344CB8AC3E}">
        <p14:creationId xmlns:p14="http://schemas.microsoft.com/office/powerpoint/2010/main" val="182214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6F12-822B-9A43-8099-1CE232CD7AF0}"/>
              </a:ext>
            </a:extLst>
          </p:cNvPr>
          <p:cNvSpPr>
            <a:spLocks noGrp="1"/>
          </p:cNvSpPr>
          <p:nvPr>
            <p:ph type="title"/>
          </p:nvPr>
        </p:nvSpPr>
        <p:spPr/>
        <p:txBody>
          <a:bodyPr>
            <a:normAutofit fontScale="90000"/>
          </a:bodyPr>
          <a:lstStyle/>
          <a:p>
            <a:r>
              <a:rPr lang="en-CH" dirty="0"/>
              <a:t>RDF-star / SPARQL-star</a:t>
            </a:r>
          </a:p>
        </p:txBody>
      </p:sp>
      <p:sp>
        <p:nvSpPr>
          <p:cNvPr id="3" name="Content Placeholder 2">
            <a:extLst>
              <a:ext uri="{FF2B5EF4-FFF2-40B4-BE49-F238E27FC236}">
                <a16:creationId xmlns:a16="http://schemas.microsoft.com/office/drawing/2014/main" id="{D5C558D7-8C14-E147-BF81-8285F06FF351}"/>
              </a:ext>
            </a:extLst>
          </p:cNvPr>
          <p:cNvSpPr>
            <a:spLocks noGrp="1"/>
          </p:cNvSpPr>
          <p:nvPr>
            <p:ph idx="1"/>
          </p:nvPr>
        </p:nvSpPr>
        <p:spPr/>
        <p:txBody>
          <a:bodyPr/>
          <a:lstStyle/>
          <a:p>
            <a:r>
              <a:rPr lang="en-CH" dirty="0"/>
              <a:t>A triple noted between  "&lt;&lt;" and "&gt;&gt;" brackets can act as subject or obkject in another tripple.</a:t>
            </a:r>
          </a:p>
          <a:p>
            <a:endParaRPr lang="en-CH" dirty="0"/>
          </a:p>
          <a:p>
            <a:endParaRPr lang="en-CH" dirty="0"/>
          </a:p>
          <a:p>
            <a:endParaRPr lang="en-CH" dirty="0"/>
          </a:p>
          <a:p>
            <a:pPr marL="342900" indent="-342900">
              <a:buFont typeface="Arial" panose="020B0604020202020204" pitchFamily="34" charset="0"/>
              <a:buChar char="•"/>
            </a:pPr>
            <a:r>
              <a:rPr lang="en-CH" dirty="0"/>
              <a:t>Visible in GraphDB tables, but not in graphics</a:t>
            </a:r>
          </a:p>
          <a:p>
            <a:pPr marL="342900" indent="-342900">
              <a:buFont typeface="Arial" panose="020B0604020202020204" pitchFamily="34" charset="0"/>
              <a:buChar char="•"/>
            </a:pPr>
            <a:r>
              <a:rPr lang="en-CH" dirty="0"/>
              <a:t>Proposed for SPARQL </a:t>
            </a:r>
            <a:r>
              <a:rPr lang="en-CH"/>
              <a:t>1.2 specifications</a:t>
            </a:r>
            <a:endParaRPr lang="en-CH" dirty="0"/>
          </a:p>
          <a:p>
            <a:endParaRPr lang="en-CH" dirty="0"/>
          </a:p>
          <a:p>
            <a:endParaRPr lang="en-CH" dirty="0"/>
          </a:p>
          <a:p>
            <a:endParaRPr lang="en-CH" dirty="0"/>
          </a:p>
          <a:p>
            <a:endParaRPr lang="en-CH" dirty="0"/>
          </a:p>
        </p:txBody>
      </p:sp>
      <p:sp>
        <p:nvSpPr>
          <p:cNvPr id="4" name="TextBox 3">
            <a:extLst>
              <a:ext uri="{FF2B5EF4-FFF2-40B4-BE49-F238E27FC236}">
                <a16:creationId xmlns:a16="http://schemas.microsoft.com/office/drawing/2014/main" id="{03C52D57-170F-1F49-A61B-5FE8814879E5}"/>
              </a:ext>
            </a:extLst>
          </p:cNvPr>
          <p:cNvSpPr txBox="1"/>
          <p:nvPr/>
        </p:nvSpPr>
        <p:spPr>
          <a:xfrm>
            <a:off x="567708" y="2780004"/>
            <a:ext cx="7433291" cy="830997"/>
          </a:xfrm>
          <a:prstGeom prst="rect">
            <a:avLst/>
          </a:prstGeom>
          <a:solidFill>
            <a:srgbClr val="D1ECEA"/>
          </a:solidFill>
        </p:spPr>
        <p:txBody>
          <a:bodyPr wrap="square" lIns="0" tIns="0" rIns="0" bIns="0" rtlCol="0">
            <a:spAutoFit/>
          </a:bodyPr>
          <a:lstStyle/>
          <a:p>
            <a:r>
              <a:rPr lang="en-GB" dirty="0">
                <a:latin typeface="Courier" pitchFamily="2" charset="0"/>
              </a:rPr>
              <a:t>&lt;&lt; jlw:VGF151_D01 </a:t>
            </a:r>
            <a:r>
              <a:rPr lang="en-GB" dirty="0" err="1">
                <a:latin typeface="Courier" pitchFamily="2" charset="0"/>
              </a:rPr>
              <a:t>vit:in_pair_with</a:t>
            </a:r>
            <a:r>
              <a:rPr lang="en-GB" dirty="0">
                <a:latin typeface="Courier" pitchFamily="2" charset="0"/>
              </a:rPr>
              <a:t> jlw:VGF151_D02 &gt;&gt;</a:t>
            </a:r>
          </a:p>
          <a:p>
            <a:r>
              <a:rPr lang="en-GB" dirty="0">
                <a:latin typeface="Courier" pitchFamily="2" charset="0"/>
              </a:rPr>
              <a:t>	a </a:t>
            </a:r>
            <a:r>
              <a:rPr lang="en-GB" dirty="0" err="1">
                <a:latin typeface="Courier" pitchFamily="2" charset="0"/>
              </a:rPr>
              <a:t>jlw:LabSamplePair</a:t>
            </a:r>
            <a:r>
              <a:rPr lang="en-GB" dirty="0">
                <a:latin typeface="Courier" pitchFamily="2" charset="0"/>
              </a:rPr>
              <a:t> ; </a:t>
            </a:r>
          </a:p>
          <a:p>
            <a:r>
              <a:rPr lang="en-GB" dirty="0">
                <a:latin typeface="Courier" pitchFamily="2" charset="0"/>
              </a:rPr>
              <a:t>	</a:t>
            </a:r>
            <a:r>
              <a:rPr lang="en-GB" dirty="0" err="1">
                <a:latin typeface="Courier" pitchFamily="2" charset="0"/>
              </a:rPr>
              <a:t>jlw:has_Memo_score</a:t>
            </a:r>
            <a:r>
              <a:rPr lang="en-GB" dirty="0">
                <a:latin typeface="Courier" pitchFamily="2" charset="0"/>
              </a:rPr>
              <a:t> 0.7904882789258657 .</a:t>
            </a:r>
          </a:p>
        </p:txBody>
      </p:sp>
    </p:spTree>
    <p:extLst>
      <p:ext uri="{BB962C8B-B14F-4D97-AF65-F5344CB8AC3E}">
        <p14:creationId xmlns:p14="http://schemas.microsoft.com/office/powerpoint/2010/main" val="108074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260C-7DF4-5A40-866C-BF2385C71EB7}"/>
              </a:ext>
            </a:extLst>
          </p:cNvPr>
          <p:cNvSpPr>
            <a:spLocks noGrp="1"/>
          </p:cNvSpPr>
          <p:nvPr>
            <p:ph type="title"/>
          </p:nvPr>
        </p:nvSpPr>
        <p:spPr/>
        <p:txBody>
          <a:bodyPr>
            <a:normAutofit fontScale="90000"/>
          </a:bodyPr>
          <a:lstStyle/>
          <a:p>
            <a:r>
              <a:rPr lang="en-CH" dirty="0"/>
              <a:t>RDF Triple</a:t>
            </a:r>
          </a:p>
        </p:txBody>
      </p:sp>
      <p:sp>
        <p:nvSpPr>
          <p:cNvPr id="3" name="Content Placeholder 2">
            <a:extLst>
              <a:ext uri="{FF2B5EF4-FFF2-40B4-BE49-F238E27FC236}">
                <a16:creationId xmlns:a16="http://schemas.microsoft.com/office/drawing/2014/main" id="{55DDD173-E834-F342-8341-C343C3DD0786}"/>
              </a:ext>
            </a:extLst>
          </p:cNvPr>
          <p:cNvSpPr>
            <a:spLocks noGrp="1"/>
          </p:cNvSpPr>
          <p:nvPr>
            <p:ph idx="1"/>
          </p:nvPr>
        </p:nvSpPr>
        <p:spPr/>
        <p:txBody>
          <a:bodyPr/>
          <a:lstStyle/>
          <a:p>
            <a:r>
              <a:rPr lang="en-CH" sz="2000" dirty="0"/>
              <a:t>The simplest possible RDF graph is made of a single triple, for example:</a:t>
            </a:r>
          </a:p>
          <a:p>
            <a:r>
              <a:rPr lang="en-CH" sz="1600" dirty="0">
                <a:highlight>
                  <a:srgbClr val="D1ECEA"/>
                </a:highlight>
              </a:rPr>
              <a:t>&lt;</a:t>
            </a:r>
            <a:r>
              <a:rPr lang="en-GB" sz="1600" dirty="0">
                <a:highlight>
                  <a:srgbClr val="D1ECEA"/>
                </a:highlight>
                <a:latin typeface="Courier" pitchFamily="2" charset="0"/>
              </a:rPr>
              <a:t>https://</a:t>
            </a:r>
            <a:r>
              <a:rPr lang="en-GB" sz="1600" dirty="0" err="1">
                <a:highlight>
                  <a:srgbClr val="D1ECEA"/>
                </a:highlight>
                <a:latin typeface="Courier" pitchFamily="2" charset="0"/>
              </a:rPr>
              <a:t>www.sinergiawolfender.org</a:t>
            </a:r>
            <a:r>
              <a:rPr lang="en-GB" sz="1600" dirty="0">
                <a:highlight>
                  <a:srgbClr val="D1ECEA"/>
                </a:highlight>
                <a:latin typeface="Courier" pitchFamily="2" charset="0"/>
              </a:rPr>
              <a:t>/</a:t>
            </a:r>
            <a:r>
              <a:rPr lang="en-GB" sz="1600" dirty="0" err="1">
                <a:highlight>
                  <a:srgbClr val="D1ECEA"/>
                </a:highlight>
                <a:latin typeface="Courier" pitchFamily="2" charset="0"/>
              </a:rPr>
              <a:t>jlw</a:t>
            </a:r>
            <a:r>
              <a:rPr lang="en-GB" sz="1600" dirty="0">
                <a:highlight>
                  <a:srgbClr val="D1ECEA"/>
                </a:highlight>
                <a:latin typeface="Courier" pitchFamily="2" charset="0"/>
              </a:rPr>
              <a:t>/VGF144_G10</a:t>
            </a:r>
            <a:r>
              <a:rPr lang="en-CH" sz="1600" dirty="0">
                <a:highlight>
                  <a:srgbClr val="D1ECEA"/>
                </a:highlight>
              </a:rPr>
              <a:t>&gt; &lt;</a:t>
            </a:r>
            <a:r>
              <a:rPr lang="en-GB" sz="1600" dirty="0">
                <a:highlight>
                  <a:srgbClr val="D1ECEA"/>
                </a:highlight>
                <a:latin typeface="Courier" pitchFamily="2" charset="0"/>
              </a:rPr>
              <a:t>http://www.w3.org/1999/02/22-rdf-syntax-ns#type&gt; </a:t>
            </a:r>
            <a:r>
              <a:rPr lang="en-CH" sz="1600" dirty="0">
                <a:highlight>
                  <a:srgbClr val="D1ECEA"/>
                </a:highlight>
              </a:rPr>
              <a:t>&lt;</a:t>
            </a:r>
            <a:r>
              <a:rPr lang="en-GB" sz="1600" dirty="0">
                <a:highlight>
                  <a:srgbClr val="D1ECEA"/>
                </a:highlight>
                <a:latin typeface="Courier" pitchFamily="2" charset="0"/>
              </a:rPr>
              <a:t>https://</a:t>
            </a:r>
            <a:r>
              <a:rPr lang="en-GB" sz="1600" dirty="0" err="1">
                <a:highlight>
                  <a:srgbClr val="D1ECEA"/>
                </a:highlight>
                <a:latin typeface="Courier" pitchFamily="2" charset="0"/>
              </a:rPr>
              <a:t>www.sinergiawolfender.org</a:t>
            </a:r>
            <a:r>
              <a:rPr lang="en-GB" sz="1600" dirty="0">
                <a:highlight>
                  <a:srgbClr val="D1ECEA"/>
                </a:highlight>
                <a:latin typeface="Courier" pitchFamily="2" charset="0"/>
              </a:rPr>
              <a:t>/</a:t>
            </a:r>
            <a:r>
              <a:rPr lang="en-GB" sz="1600" dirty="0" err="1">
                <a:highlight>
                  <a:srgbClr val="D1ECEA"/>
                </a:highlight>
                <a:latin typeface="Courier" pitchFamily="2" charset="0"/>
              </a:rPr>
              <a:t>jlw</a:t>
            </a:r>
            <a:r>
              <a:rPr lang="en-GB" sz="1600" dirty="0">
                <a:highlight>
                  <a:srgbClr val="D1ECEA"/>
                </a:highlight>
                <a:latin typeface="Courier" pitchFamily="2" charset="0"/>
              </a:rPr>
              <a:t>&gt; .</a:t>
            </a:r>
            <a:endParaRPr lang="en-CH" sz="1600" dirty="0">
              <a:highlight>
                <a:srgbClr val="D1ECEA"/>
              </a:highlight>
              <a:latin typeface="Courier" pitchFamily="2" charset="0"/>
            </a:endParaRPr>
          </a:p>
          <a:p>
            <a:endParaRPr lang="en-CH" sz="1600" dirty="0">
              <a:highlight>
                <a:srgbClr val="D1ECEA"/>
              </a:highlight>
            </a:endParaRPr>
          </a:p>
          <a:p>
            <a:r>
              <a:rPr lang="en-CH" sz="2000" dirty="0"/>
              <a:t>That can be more conveniently rewritten using short form notation</a:t>
            </a:r>
          </a:p>
          <a:p>
            <a:endParaRPr lang="en-CH" sz="1600" dirty="0">
              <a:highlight>
                <a:srgbClr val="D1ECEA"/>
              </a:highlight>
            </a:endParaRPr>
          </a:p>
          <a:p>
            <a:r>
              <a:rPr lang="en-CH" sz="1600" dirty="0">
                <a:highlight>
                  <a:srgbClr val="D1ECEA"/>
                </a:highlight>
              </a:rPr>
              <a:t>@prefix    jlw:     &lt;</a:t>
            </a:r>
            <a:r>
              <a:rPr lang="en-GB" sz="1600" dirty="0">
                <a:highlight>
                  <a:srgbClr val="D1ECEA"/>
                </a:highlight>
                <a:latin typeface="Courier" pitchFamily="2" charset="0"/>
              </a:rPr>
              <a:t>https://</a:t>
            </a:r>
            <a:r>
              <a:rPr lang="en-GB" sz="1600" dirty="0" err="1">
                <a:highlight>
                  <a:srgbClr val="D1ECEA"/>
                </a:highlight>
                <a:latin typeface="Courier" pitchFamily="2" charset="0"/>
              </a:rPr>
              <a:t>www.sinergiawolfender.org</a:t>
            </a:r>
            <a:r>
              <a:rPr lang="en-GB" sz="1600" dirty="0">
                <a:highlight>
                  <a:srgbClr val="D1ECEA"/>
                </a:highlight>
                <a:latin typeface="Courier" pitchFamily="2" charset="0"/>
              </a:rPr>
              <a:t>/</a:t>
            </a:r>
            <a:r>
              <a:rPr lang="en-GB" sz="1600" dirty="0" err="1">
                <a:highlight>
                  <a:srgbClr val="D1ECEA"/>
                </a:highlight>
                <a:latin typeface="Courier" pitchFamily="2" charset="0"/>
              </a:rPr>
              <a:t>jlw</a:t>
            </a:r>
            <a:r>
              <a:rPr lang="en-GB" sz="1600" dirty="0">
                <a:highlight>
                  <a:srgbClr val="D1ECEA"/>
                </a:highlight>
                <a:latin typeface="Courier" pitchFamily="2" charset="0"/>
              </a:rPr>
              <a:t>/&gt; .</a:t>
            </a:r>
          </a:p>
          <a:p>
            <a:r>
              <a:rPr lang="en-CH" sz="1600" dirty="0">
                <a:highlight>
                  <a:srgbClr val="D1ECEA"/>
                </a:highlight>
              </a:rPr>
              <a:t>@prefix    rdf:     &lt;</a:t>
            </a:r>
            <a:r>
              <a:rPr lang="en-GB" sz="1600" dirty="0">
                <a:highlight>
                  <a:srgbClr val="D1ECEA"/>
                </a:highlight>
                <a:latin typeface="Courier" pitchFamily="2" charset="0"/>
              </a:rPr>
              <a:t>http://www.w3.org/1999/02/22-rdf-syntax-ns#&gt; .</a:t>
            </a:r>
            <a:endParaRPr lang="en-CH" sz="1600" dirty="0">
              <a:highlight>
                <a:srgbClr val="D1ECEA"/>
              </a:highlight>
            </a:endParaRPr>
          </a:p>
          <a:p>
            <a:r>
              <a:rPr lang="en-GB" sz="1600" dirty="0">
                <a:highlight>
                  <a:srgbClr val="D1ECEA"/>
                </a:highlight>
                <a:latin typeface="Courier" pitchFamily="2" charset="0"/>
              </a:rPr>
              <a:t>jlw:VGF144_G10 </a:t>
            </a:r>
            <a:r>
              <a:rPr lang="en-GB" sz="1600" dirty="0" err="1">
                <a:highlight>
                  <a:srgbClr val="D1ECEA"/>
                </a:highlight>
                <a:latin typeface="Courier" pitchFamily="2" charset="0"/>
              </a:rPr>
              <a:t>rdfs:type</a:t>
            </a:r>
            <a:r>
              <a:rPr lang="en-GB" sz="1600" dirty="0">
                <a:highlight>
                  <a:srgbClr val="D1ECEA"/>
                </a:highlight>
                <a:latin typeface="Courier" pitchFamily="2" charset="0"/>
              </a:rPr>
              <a:t> </a:t>
            </a:r>
            <a:r>
              <a:rPr lang="en-GB" sz="1600" dirty="0" err="1">
                <a:highlight>
                  <a:srgbClr val="D1ECEA"/>
                </a:highlight>
                <a:latin typeface="Courier" pitchFamily="2" charset="0"/>
              </a:rPr>
              <a:t>jlw:LabExtract</a:t>
            </a:r>
            <a:endParaRPr lang="en-GB" sz="1600" dirty="0">
              <a:highlight>
                <a:srgbClr val="D1ECEA"/>
              </a:highlight>
              <a:latin typeface="Courier" pitchFamily="2" charset="0"/>
            </a:endParaRPr>
          </a:p>
          <a:p>
            <a:r>
              <a:rPr lang="en-GB" sz="2000" dirty="0"/>
              <a:t>which can be further simplifies in Turtle:</a:t>
            </a:r>
            <a:endParaRPr lang="en-CH" sz="2000" dirty="0"/>
          </a:p>
          <a:p>
            <a:r>
              <a:rPr lang="en-GB" sz="1600" dirty="0">
                <a:highlight>
                  <a:srgbClr val="D1ECEA"/>
                </a:highlight>
                <a:latin typeface="Courier" pitchFamily="2" charset="0"/>
              </a:rPr>
              <a:t>jlw:VGF144_G10 a </a:t>
            </a:r>
            <a:r>
              <a:rPr lang="en-GB" sz="1600" dirty="0" err="1">
                <a:highlight>
                  <a:srgbClr val="D1ECEA"/>
                </a:highlight>
                <a:latin typeface="Courier" pitchFamily="2" charset="0"/>
              </a:rPr>
              <a:t>jlw:LabExtract</a:t>
            </a:r>
            <a:endParaRPr lang="en-GB" sz="1600" dirty="0">
              <a:highlight>
                <a:srgbClr val="D1ECEA"/>
              </a:highlight>
              <a:latin typeface="Courier" pitchFamily="2" charset="0"/>
            </a:endParaRPr>
          </a:p>
          <a:p>
            <a:endParaRPr lang="en-CH" sz="1600" dirty="0">
              <a:highlight>
                <a:srgbClr val="D1ECEA"/>
              </a:highlight>
            </a:endParaRPr>
          </a:p>
          <a:p>
            <a:endParaRPr lang="en-CH" sz="1600" dirty="0">
              <a:highlight>
                <a:srgbClr val="D1ECEA"/>
              </a:highlight>
            </a:endParaRPr>
          </a:p>
        </p:txBody>
      </p:sp>
    </p:spTree>
    <p:extLst>
      <p:ext uri="{BB962C8B-B14F-4D97-AF65-F5344CB8AC3E}">
        <p14:creationId xmlns:p14="http://schemas.microsoft.com/office/powerpoint/2010/main" val="39277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0" y="2"/>
            <a:ext cx="9144000" cy="3428998"/>
          </a:xfrm>
          <a:prstGeom prst="rect">
            <a:avLst/>
          </a:prstGeom>
        </p:spPr>
      </p:pic>
      <p:cxnSp>
        <p:nvCxnSpPr>
          <p:cNvPr id="10" name="Connecteur droit 9"/>
          <p:cNvCxnSpPr/>
          <p:nvPr/>
        </p:nvCxnSpPr>
        <p:spPr>
          <a:xfrm>
            <a:off x="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48568" y="3286124"/>
            <a:ext cx="1329231" cy="720000"/>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9" name="Titre 8">
            <a:extLst>
              <a:ext uri="{FF2B5EF4-FFF2-40B4-BE49-F238E27FC236}">
                <a16:creationId xmlns:a16="http://schemas.microsoft.com/office/drawing/2014/main" id="{D832A045-4E38-E14B-B6D4-4A44A2EE0A7C}"/>
              </a:ext>
            </a:extLst>
          </p:cNvPr>
          <p:cNvSpPr>
            <a:spLocks noGrp="1"/>
          </p:cNvSpPr>
          <p:nvPr>
            <p:ph type="ctrTitle"/>
          </p:nvPr>
        </p:nvSpPr>
        <p:spPr>
          <a:xfrm>
            <a:off x="504000" y="4069401"/>
            <a:ext cx="8100000" cy="1546876"/>
          </a:xfrm>
        </p:spPr>
        <p:txBody>
          <a:bodyPr>
            <a:normAutofit/>
          </a:bodyPr>
          <a:lstStyle/>
          <a:p>
            <a:pPr algn="ctr"/>
            <a:r>
              <a:rPr lang="en-GB" dirty="0">
                <a:solidFill>
                  <a:schemeClr val="tx1"/>
                </a:solidFill>
                <a:effectLst>
                  <a:outerShdw blurRad="38100" dist="12700" dir="2700000" algn="ctr" rotWithShape="0">
                    <a:srgbClr val="000000">
                      <a:alpha val="43000"/>
                    </a:srgbClr>
                  </a:outerShdw>
                </a:effectLst>
                <a:latin typeface="Trebuchet MS" panose="020B0703020202090204" pitchFamily="34" charset="0"/>
              </a:rPr>
              <a:t>Thank you</a:t>
            </a:r>
          </a:p>
        </p:txBody>
      </p:sp>
    </p:spTree>
    <p:extLst>
      <p:ext uri="{BB962C8B-B14F-4D97-AF65-F5344CB8AC3E}">
        <p14:creationId xmlns:p14="http://schemas.microsoft.com/office/powerpoint/2010/main" val="994021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32E55-4C6F-6548-8263-F50672B389D9}"/>
              </a:ext>
            </a:extLst>
          </p:cNvPr>
          <p:cNvSpPr>
            <a:spLocks noGrp="1"/>
          </p:cNvSpPr>
          <p:nvPr>
            <p:ph type="title"/>
          </p:nvPr>
        </p:nvSpPr>
        <p:spPr/>
        <p:txBody>
          <a:bodyPr>
            <a:normAutofit fontScale="90000"/>
          </a:bodyPr>
          <a:lstStyle/>
          <a:p>
            <a:r>
              <a:rPr lang="en-CH" dirty="0"/>
              <a:t>RDF triple</a:t>
            </a:r>
          </a:p>
        </p:txBody>
      </p:sp>
      <p:sp>
        <p:nvSpPr>
          <p:cNvPr id="3" name="Content Placeholder 2">
            <a:extLst>
              <a:ext uri="{FF2B5EF4-FFF2-40B4-BE49-F238E27FC236}">
                <a16:creationId xmlns:a16="http://schemas.microsoft.com/office/drawing/2014/main" id="{1574FBD4-17B5-E846-8EC8-9379C3F58F0D}"/>
              </a:ext>
            </a:extLst>
          </p:cNvPr>
          <p:cNvSpPr>
            <a:spLocks noGrp="1"/>
          </p:cNvSpPr>
          <p:nvPr>
            <p:ph idx="1"/>
          </p:nvPr>
        </p:nvSpPr>
        <p:spPr>
          <a:xfrm>
            <a:off x="504000" y="1371600"/>
            <a:ext cx="8100000" cy="762000"/>
          </a:xfrm>
        </p:spPr>
        <p:txBody>
          <a:bodyPr/>
          <a:lstStyle/>
          <a:p>
            <a:pPr algn="ctr"/>
            <a:r>
              <a:rPr lang="en-GB" dirty="0">
                <a:highlight>
                  <a:srgbClr val="D1ECEA"/>
                </a:highlight>
                <a:latin typeface="Courier" pitchFamily="2" charset="0"/>
              </a:rPr>
              <a:t>jlw:VGF144_G10  </a:t>
            </a:r>
            <a:r>
              <a:rPr lang="en-GB" dirty="0" err="1">
                <a:highlight>
                  <a:srgbClr val="D1ECEA"/>
                </a:highlight>
                <a:latin typeface="Courier" pitchFamily="2" charset="0"/>
              </a:rPr>
              <a:t>rdf:type</a:t>
            </a:r>
            <a:r>
              <a:rPr lang="en-GB" dirty="0">
                <a:highlight>
                  <a:srgbClr val="D1ECEA"/>
                </a:highlight>
                <a:latin typeface="Courier" pitchFamily="2" charset="0"/>
              </a:rPr>
              <a:t>  </a:t>
            </a:r>
            <a:r>
              <a:rPr lang="en-GB" dirty="0" err="1">
                <a:highlight>
                  <a:srgbClr val="D1ECEA"/>
                </a:highlight>
                <a:latin typeface="Courier" pitchFamily="2" charset="0"/>
              </a:rPr>
              <a:t>jlw:LabExtract</a:t>
            </a:r>
            <a:endParaRPr lang="en-CH" dirty="0">
              <a:highlight>
                <a:srgbClr val="D1ECEA"/>
              </a:highlight>
            </a:endParaRPr>
          </a:p>
          <a:p>
            <a:endParaRPr lang="en-CH" dirty="0"/>
          </a:p>
        </p:txBody>
      </p:sp>
      <p:sp>
        <p:nvSpPr>
          <p:cNvPr id="7" name="Up Arrow Callout 6">
            <a:extLst>
              <a:ext uri="{FF2B5EF4-FFF2-40B4-BE49-F238E27FC236}">
                <a16:creationId xmlns:a16="http://schemas.microsoft.com/office/drawing/2014/main" id="{6C879FD6-5342-1344-A4E9-3D3BB8E7755D}"/>
              </a:ext>
            </a:extLst>
          </p:cNvPr>
          <p:cNvSpPr/>
          <p:nvPr/>
        </p:nvSpPr>
        <p:spPr>
          <a:xfrm>
            <a:off x="838200" y="2057400"/>
            <a:ext cx="2438400" cy="990600"/>
          </a:xfrm>
          <a:prstGeom prst="upArrowCallout">
            <a:avLst/>
          </a:prstGeom>
          <a:noFill/>
          <a:ln>
            <a:solidFill>
              <a:srgbClr val="009193"/>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CH" sz="2400" b="1" dirty="0">
                <a:solidFill>
                  <a:srgbClr val="009193"/>
                </a:solidFill>
              </a:rPr>
              <a:t>subject</a:t>
            </a:r>
          </a:p>
        </p:txBody>
      </p:sp>
      <p:sp>
        <p:nvSpPr>
          <p:cNvPr id="8" name="Up Arrow Callout 7">
            <a:extLst>
              <a:ext uri="{FF2B5EF4-FFF2-40B4-BE49-F238E27FC236}">
                <a16:creationId xmlns:a16="http://schemas.microsoft.com/office/drawing/2014/main" id="{A2FE6281-8821-7C4E-9883-79D2A5D89808}"/>
              </a:ext>
            </a:extLst>
          </p:cNvPr>
          <p:cNvSpPr/>
          <p:nvPr/>
        </p:nvSpPr>
        <p:spPr>
          <a:xfrm>
            <a:off x="3352800" y="2057400"/>
            <a:ext cx="2438400" cy="990600"/>
          </a:xfrm>
          <a:prstGeom prst="upArrowCallout">
            <a:avLst/>
          </a:prstGeom>
          <a:noFill/>
          <a:ln>
            <a:solidFill>
              <a:srgbClr val="009193"/>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CH" sz="2400" b="1" dirty="0">
                <a:solidFill>
                  <a:srgbClr val="009193"/>
                </a:solidFill>
              </a:rPr>
              <a:t>predicate</a:t>
            </a:r>
          </a:p>
        </p:txBody>
      </p:sp>
      <p:sp>
        <p:nvSpPr>
          <p:cNvPr id="9" name="Up Arrow Callout 8">
            <a:extLst>
              <a:ext uri="{FF2B5EF4-FFF2-40B4-BE49-F238E27FC236}">
                <a16:creationId xmlns:a16="http://schemas.microsoft.com/office/drawing/2014/main" id="{D21109D3-A51C-A042-8AB3-7446CBE371F0}"/>
              </a:ext>
            </a:extLst>
          </p:cNvPr>
          <p:cNvSpPr/>
          <p:nvPr/>
        </p:nvSpPr>
        <p:spPr>
          <a:xfrm>
            <a:off x="5867400" y="2057400"/>
            <a:ext cx="2438400" cy="990600"/>
          </a:xfrm>
          <a:prstGeom prst="upArrowCallout">
            <a:avLst/>
          </a:prstGeom>
          <a:noFill/>
          <a:ln>
            <a:solidFill>
              <a:srgbClr val="009193"/>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CH" sz="2400" b="1" dirty="0">
                <a:solidFill>
                  <a:srgbClr val="009193"/>
                </a:solidFill>
              </a:rPr>
              <a:t>object</a:t>
            </a:r>
          </a:p>
        </p:txBody>
      </p:sp>
      <p:pic>
        <p:nvPicPr>
          <p:cNvPr id="11" name="Picture 10">
            <a:extLst>
              <a:ext uri="{FF2B5EF4-FFF2-40B4-BE49-F238E27FC236}">
                <a16:creationId xmlns:a16="http://schemas.microsoft.com/office/drawing/2014/main" id="{807B5A52-A04D-0D41-955A-548D030612ED}"/>
              </a:ext>
            </a:extLst>
          </p:cNvPr>
          <p:cNvPicPr>
            <a:picLocks noChangeAspect="1"/>
          </p:cNvPicPr>
          <p:nvPr/>
        </p:nvPicPr>
        <p:blipFill rotWithShape="1">
          <a:blip r:embed="rId3">
            <a:extLst>
              <a:ext uri="{28A0092B-C50C-407E-A947-70E740481C1C}">
                <a14:useLocalDpi xmlns:a14="http://schemas.microsoft.com/office/drawing/2010/main" val="0"/>
              </a:ext>
            </a:extLst>
          </a:blip>
          <a:srcRect t="64671" r="1639" b="-1626"/>
          <a:stretch/>
        </p:blipFill>
        <p:spPr>
          <a:xfrm>
            <a:off x="1161800" y="3733800"/>
            <a:ext cx="7429500" cy="990600"/>
          </a:xfrm>
          <a:prstGeom prst="rect">
            <a:avLst/>
          </a:prstGeom>
        </p:spPr>
      </p:pic>
      <p:pic>
        <p:nvPicPr>
          <p:cNvPr id="13" name="Picture 12">
            <a:extLst>
              <a:ext uri="{FF2B5EF4-FFF2-40B4-BE49-F238E27FC236}">
                <a16:creationId xmlns:a16="http://schemas.microsoft.com/office/drawing/2014/main" id="{3D6C5A4C-E79F-B242-AF04-76E7854FE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075" y="5016500"/>
            <a:ext cx="2305050" cy="1536700"/>
          </a:xfrm>
          <a:prstGeom prst="rect">
            <a:avLst/>
          </a:prstGeom>
          <a:noFill/>
          <a:ln>
            <a:solidFill>
              <a:srgbClr val="009193"/>
            </a:solidFill>
          </a:ln>
          <a:effectLst/>
        </p:spPr>
      </p:pic>
      <p:pic>
        <p:nvPicPr>
          <p:cNvPr id="15" name="Picture 14">
            <a:extLst>
              <a:ext uri="{FF2B5EF4-FFF2-40B4-BE49-F238E27FC236}">
                <a16:creationId xmlns:a16="http://schemas.microsoft.com/office/drawing/2014/main" id="{0E4D953E-C1CD-4342-9157-EEFA32D64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44000" y="4768850"/>
            <a:ext cx="2667000" cy="825500"/>
          </a:xfrm>
          <a:prstGeom prst="rect">
            <a:avLst/>
          </a:prstGeom>
        </p:spPr>
      </p:pic>
    </p:spTree>
    <p:extLst>
      <p:ext uri="{BB962C8B-B14F-4D97-AF65-F5344CB8AC3E}">
        <p14:creationId xmlns:p14="http://schemas.microsoft.com/office/powerpoint/2010/main" val="355474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E633-6D28-6640-8689-07DFE2948960}"/>
              </a:ext>
            </a:extLst>
          </p:cNvPr>
          <p:cNvSpPr>
            <a:spLocks noGrp="1"/>
          </p:cNvSpPr>
          <p:nvPr>
            <p:ph type="title"/>
          </p:nvPr>
        </p:nvSpPr>
        <p:spPr/>
        <p:txBody>
          <a:bodyPr>
            <a:normAutofit fontScale="90000"/>
          </a:bodyPr>
          <a:lstStyle/>
          <a:p>
            <a:r>
              <a:rPr lang="en-CH" dirty="0"/>
              <a:t>Literal </a:t>
            </a:r>
          </a:p>
        </p:txBody>
      </p:sp>
      <p:sp>
        <p:nvSpPr>
          <p:cNvPr id="3" name="Content Placeholder 2">
            <a:extLst>
              <a:ext uri="{FF2B5EF4-FFF2-40B4-BE49-F238E27FC236}">
                <a16:creationId xmlns:a16="http://schemas.microsoft.com/office/drawing/2014/main" id="{310ED089-E746-7F4B-B52A-0ECB89F7D6FC}"/>
              </a:ext>
            </a:extLst>
          </p:cNvPr>
          <p:cNvSpPr>
            <a:spLocks noGrp="1"/>
          </p:cNvSpPr>
          <p:nvPr>
            <p:ph idx="1"/>
          </p:nvPr>
        </p:nvSpPr>
        <p:spPr>
          <a:xfrm>
            <a:off x="407700" y="3886200"/>
            <a:ext cx="8100000" cy="2141400"/>
          </a:xfrm>
        </p:spPr>
        <p:txBody>
          <a:bodyPr/>
          <a:lstStyle/>
          <a:p>
            <a:r>
              <a:rPr lang="en-CH" sz="2000" i="1" dirty="0"/>
              <a:t>Nota Bene</a:t>
            </a:r>
            <a:r>
              <a:rPr lang="en-CH" sz="2000" dirty="0"/>
              <a:t>:</a:t>
            </a:r>
          </a:p>
          <a:p>
            <a:pPr marL="342900" indent="-342900">
              <a:buFont typeface="Arial" panose="020B0604020202020204" pitchFamily="34" charset="0"/>
              <a:buChar char="•"/>
            </a:pPr>
            <a:r>
              <a:rPr lang="en-CH" sz="2000" dirty="0"/>
              <a:t>Literal are only permitted to occur as the object position in a triple</a:t>
            </a:r>
          </a:p>
          <a:p>
            <a:pPr marL="342900" indent="-342900">
              <a:buFont typeface="Arial" panose="020B0604020202020204" pitchFamily="34" charset="0"/>
              <a:buChar char="•"/>
            </a:pPr>
            <a:r>
              <a:rPr lang="en-CH" sz="2000" dirty="0"/>
              <a:t>Literal types include: string, integer, double, date, ...</a:t>
            </a:r>
          </a:p>
        </p:txBody>
      </p:sp>
      <p:sp>
        <p:nvSpPr>
          <p:cNvPr id="4" name="Content Placeholder 2">
            <a:extLst>
              <a:ext uri="{FF2B5EF4-FFF2-40B4-BE49-F238E27FC236}">
                <a16:creationId xmlns:a16="http://schemas.microsoft.com/office/drawing/2014/main" id="{68679D5D-B789-FD4C-93B0-F3A3FEE64AB1}"/>
              </a:ext>
            </a:extLst>
          </p:cNvPr>
          <p:cNvSpPr txBox="1">
            <a:spLocks/>
          </p:cNvSpPr>
          <p:nvPr/>
        </p:nvSpPr>
        <p:spPr>
          <a:xfrm>
            <a:off x="152400" y="1371600"/>
            <a:ext cx="8610600" cy="762000"/>
          </a:xfrm>
          <a:prstGeom prst="rect">
            <a:avLst/>
          </a:prstGeom>
        </p:spPr>
        <p:txBody>
          <a:bodyPr vert="horz" lIns="0" tIns="0" rIns="0" bIns="0" rtlCol="0">
            <a:noAutofit/>
          </a:bodyPr>
          <a:lstStyle>
            <a:lvl1pPr marL="0" indent="0" algn="l" defTabSz="914400" rtl="0" eaLnBrk="1" latinLnBrk="0" hangingPunct="1">
              <a:spcBef>
                <a:spcPts val="1200"/>
              </a:spcBef>
              <a:buFont typeface="Arial" pitchFamily="34" charset="0"/>
              <a:buNone/>
              <a:defRPr sz="2400" kern="1200" baseline="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2"/>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highlight>
                  <a:srgbClr val="D1ECEA"/>
                </a:highlight>
                <a:latin typeface="Courier" pitchFamily="2" charset="0"/>
              </a:rPr>
              <a:t>jlw:VGF144_G10  </a:t>
            </a:r>
            <a:r>
              <a:rPr lang="en-GB" dirty="0" err="1">
                <a:highlight>
                  <a:srgbClr val="D1ECEA"/>
                </a:highlight>
                <a:latin typeface="Courier" pitchFamily="2" charset="0"/>
              </a:rPr>
              <a:t>rdfs:label</a:t>
            </a:r>
            <a:r>
              <a:rPr lang="en-GB" dirty="0">
                <a:highlight>
                  <a:srgbClr val="D1ECEA"/>
                </a:highlight>
                <a:latin typeface="Courier" pitchFamily="2" charset="0"/>
              </a:rPr>
              <a:t> "Extract VGF144_G10"</a:t>
            </a:r>
            <a:endParaRPr lang="en-CH" dirty="0">
              <a:highlight>
                <a:srgbClr val="D1ECEA"/>
              </a:highlight>
            </a:endParaRPr>
          </a:p>
          <a:p>
            <a:endParaRPr lang="en-CH" dirty="0">
              <a:highlight>
                <a:srgbClr val="D1ECEA"/>
              </a:highlight>
            </a:endParaRPr>
          </a:p>
        </p:txBody>
      </p:sp>
      <p:sp>
        <p:nvSpPr>
          <p:cNvPr id="5" name="Up Arrow Callout 4">
            <a:extLst>
              <a:ext uri="{FF2B5EF4-FFF2-40B4-BE49-F238E27FC236}">
                <a16:creationId xmlns:a16="http://schemas.microsoft.com/office/drawing/2014/main" id="{77527D2B-D38F-0048-A77B-3BBDBBDD7297}"/>
              </a:ext>
            </a:extLst>
          </p:cNvPr>
          <p:cNvSpPr/>
          <p:nvPr/>
        </p:nvSpPr>
        <p:spPr>
          <a:xfrm>
            <a:off x="838200" y="1981200"/>
            <a:ext cx="2438400" cy="990600"/>
          </a:xfrm>
          <a:prstGeom prst="upArrowCallout">
            <a:avLst/>
          </a:prstGeom>
          <a:noFill/>
          <a:ln>
            <a:solidFill>
              <a:srgbClr val="009193"/>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CH" sz="2400" b="1" dirty="0">
                <a:solidFill>
                  <a:srgbClr val="009193"/>
                </a:solidFill>
              </a:rPr>
              <a:t>subject</a:t>
            </a:r>
          </a:p>
        </p:txBody>
      </p:sp>
      <p:sp>
        <p:nvSpPr>
          <p:cNvPr id="6" name="Up Arrow Callout 5">
            <a:extLst>
              <a:ext uri="{FF2B5EF4-FFF2-40B4-BE49-F238E27FC236}">
                <a16:creationId xmlns:a16="http://schemas.microsoft.com/office/drawing/2014/main" id="{68836A0C-CEED-0F4C-A281-570FAFD49244}"/>
              </a:ext>
            </a:extLst>
          </p:cNvPr>
          <p:cNvSpPr/>
          <p:nvPr/>
        </p:nvSpPr>
        <p:spPr>
          <a:xfrm>
            <a:off x="3352800" y="1981200"/>
            <a:ext cx="2438400" cy="990600"/>
          </a:xfrm>
          <a:prstGeom prst="upArrowCallout">
            <a:avLst/>
          </a:prstGeom>
          <a:noFill/>
          <a:ln>
            <a:solidFill>
              <a:srgbClr val="009193"/>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CH" sz="2400" b="1" dirty="0">
                <a:solidFill>
                  <a:srgbClr val="009193"/>
                </a:solidFill>
              </a:rPr>
              <a:t>predicate</a:t>
            </a:r>
          </a:p>
        </p:txBody>
      </p:sp>
      <p:sp>
        <p:nvSpPr>
          <p:cNvPr id="7" name="Up Arrow Callout 6">
            <a:extLst>
              <a:ext uri="{FF2B5EF4-FFF2-40B4-BE49-F238E27FC236}">
                <a16:creationId xmlns:a16="http://schemas.microsoft.com/office/drawing/2014/main" id="{AB07ABDC-73F8-BD40-988B-D615109ED082}"/>
              </a:ext>
            </a:extLst>
          </p:cNvPr>
          <p:cNvSpPr/>
          <p:nvPr/>
        </p:nvSpPr>
        <p:spPr>
          <a:xfrm>
            <a:off x="5867400" y="1981200"/>
            <a:ext cx="2438400" cy="990600"/>
          </a:xfrm>
          <a:prstGeom prst="upArrowCallout">
            <a:avLst/>
          </a:prstGeom>
          <a:noFill/>
          <a:ln>
            <a:solidFill>
              <a:srgbClr val="009193"/>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CH" sz="2400" b="1" dirty="0">
                <a:solidFill>
                  <a:srgbClr val="009193"/>
                </a:solidFill>
              </a:rPr>
              <a:t>object</a:t>
            </a:r>
          </a:p>
        </p:txBody>
      </p:sp>
    </p:spTree>
    <p:extLst>
      <p:ext uri="{BB962C8B-B14F-4D97-AF65-F5344CB8AC3E}">
        <p14:creationId xmlns:p14="http://schemas.microsoft.com/office/powerpoint/2010/main" val="285926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DBA6-F534-9048-B602-CC7B124E3FA5}"/>
              </a:ext>
            </a:extLst>
          </p:cNvPr>
          <p:cNvSpPr>
            <a:spLocks noGrp="1"/>
          </p:cNvSpPr>
          <p:nvPr>
            <p:ph type="title"/>
          </p:nvPr>
        </p:nvSpPr>
        <p:spPr/>
        <p:txBody>
          <a:bodyPr>
            <a:normAutofit fontScale="90000"/>
          </a:bodyPr>
          <a:lstStyle/>
          <a:p>
            <a:r>
              <a:rPr lang="en-CH" dirty="0"/>
              <a:t>Documenting lab extract "VGF144_G10"</a:t>
            </a:r>
          </a:p>
        </p:txBody>
      </p:sp>
      <p:pic>
        <p:nvPicPr>
          <p:cNvPr id="7" name="Picture 6">
            <a:extLst>
              <a:ext uri="{FF2B5EF4-FFF2-40B4-BE49-F238E27FC236}">
                <a16:creationId xmlns:a16="http://schemas.microsoft.com/office/drawing/2014/main" id="{F488BD7D-549E-DB47-ADAB-F5E728252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8399"/>
            <a:ext cx="5457209" cy="4178300"/>
          </a:xfrm>
          <a:prstGeom prst="rect">
            <a:avLst/>
          </a:prstGeom>
        </p:spPr>
      </p:pic>
      <p:pic>
        <p:nvPicPr>
          <p:cNvPr id="15" name="Content Placeholder 14">
            <a:extLst>
              <a:ext uri="{FF2B5EF4-FFF2-40B4-BE49-F238E27FC236}">
                <a16:creationId xmlns:a16="http://schemas.microsoft.com/office/drawing/2014/main" id="{4E4D2B5C-FBE0-EC42-91AD-219473B5CC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9909" y="1066800"/>
            <a:ext cx="3708014" cy="3821113"/>
          </a:xfrm>
        </p:spPr>
      </p:pic>
      <p:sp>
        <p:nvSpPr>
          <p:cNvPr id="16" name="TextBox 15">
            <a:extLst>
              <a:ext uri="{FF2B5EF4-FFF2-40B4-BE49-F238E27FC236}">
                <a16:creationId xmlns:a16="http://schemas.microsoft.com/office/drawing/2014/main" id="{3A64004D-3A6E-AC43-870F-7D6633FE60DA}"/>
              </a:ext>
            </a:extLst>
          </p:cNvPr>
          <p:cNvSpPr txBox="1"/>
          <p:nvPr/>
        </p:nvSpPr>
        <p:spPr>
          <a:xfrm>
            <a:off x="529400" y="1560414"/>
            <a:ext cx="4479309" cy="276999"/>
          </a:xfrm>
          <a:prstGeom prst="rect">
            <a:avLst/>
          </a:prstGeom>
          <a:noFill/>
        </p:spPr>
        <p:txBody>
          <a:bodyPr wrap="square" lIns="0" tIns="0" rIns="0" bIns="0" rtlCol="0">
            <a:spAutoFit/>
          </a:bodyPr>
          <a:lstStyle/>
          <a:p>
            <a:r>
              <a:rPr lang="en-CH" dirty="0">
                <a:effectLst>
                  <a:outerShdw blurRad="38100" dist="12700" dir="2700000" algn="ctr" rotWithShape="0">
                    <a:srgbClr val="000000">
                      <a:alpha val="50000"/>
                    </a:srgbClr>
                  </a:outerShdw>
                </a:effectLst>
              </a:rPr>
              <a:t>This is a simple star-shaped graph</a:t>
            </a:r>
          </a:p>
        </p:txBody>
      </p:sp>
    </p:spTree>
    <p:extLst>
      <p:ext uri="{BB962C8B-B14F-4D97-AF65-F5344CB8AC3E}">
        <p14:creationId xmlns:p14="http://schemas.microsoft.com/office/powerpoint/2010/main" val="155532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extLst>
    <a:ext uri="{05A4C25C-085E-4340-85A3-A5531E510DB2}">
      <thm15:themeFamily xmlns:thm15="http://schemas.microsoft.com/office/thememl/2012/main" name="SIB_ppt_template_final" id="{1FE37E02-588C-0D4A-AF69-36B4A37962FD}" vid="{75842AB5-695E-2B47-BA11-7795AACBEC02}"/>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SIB Template</Template>
  <TotalTime>121808</TotalTime>
  <Words>3714</Words>
  <Application>Microsoft Macintosh PowerPoint</Application>
  <PresentationFormat>On-screen Show (4:3)</PresentationFormat>
  <Paragraphs>435</Paragraphs>
  <Slides>60</Slides>
  <Notes>5</Notes>
  <HiddenSlides>9</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Arial Narrow</vt:lpstr>
      <vt:lpstr>Calibri</vt:lpstr>
      <vt:lpstr>Courier</vt:lpstr>
      <vt:lpstr>Courier New</vt:lpstr>
      <vt:lpstr>Trebuchet MS</vt:lpstr>
      <vt:lpstr>SIB Template</vt:lpstr>
      <vt:lpstr>Conception personnalisée</vt:lpstr>
      <vt:lpstr>PowerPoint Presentation</vt:lpstr>
      <vt:lpstr>Part 1  Basic concepts in RDF First step with GraphDB</vt:lpstr>
      <vt:lpstr>IRI - Internationalized Resource Identifier</vt:lpstr>
      <vt:lpstr>Long and short forms of IRIs</vt:lpstr>
      <vt:lpstr>PREFIXES and vocabularies</vt:lpstr>
      <vt:lpstr>RDF Triple</vt:lpstr>
      <vt:lpstr>RDF triple</vt:lpstr>
      <vt:lpstr>Literal </vt:lpstr>
      <vt:lpstr>Documenting lab extract "VGF144_G10"</vt:lpstr>
      <vt:lpstr>A few ubiquitous predicates</vt:lpstr>
      <vt:lpstr>GraphDB – an RDF store and GUI</vt:lpstr>
      <vt:lpstr>Login to https://www.sinergiawolfender.org</vt:lpstr>
      <vt:lpstr>Exercise 1</vt:lpstr>
      <vt:lpstr>PowerPoint Presentation</vt:lpstr>
      <vt:lpstr>PowerPoint Presentation</vt:lpstr>
      <vt:lpstr>Exercise 1</vt:lpstr>
      <vt:lpstr>Class hierarchy</vt:lpstr>
      <vt:lpstr>Inference on RDF-schema (the semantic thing)</vt:lpstr>
      <vt:lpstr>PowerPoint Presentation</vt:lpstr>
      <vt:lpstr>RDFS</vt:lpstr>
      <vt:lpstr>Inference on RDF-schema (the semantic thing)</vt:lpstr>
      <vt:lpstr>A little bit of semantics</vt:lpstr>
      <vt:lpstr>The gory details</vt:lpstr>
      <vt:lpstr>Naming convention</vt:lpstr>
      <vt:lpstr>Our predicate syntax</vt:lpstr>
      <vt:lpstr>Visual graphs</vt:lpstr>
      <vt:lpstr>Redo </vt:lpstr>
      <vt:lpstr>Graph queries</vt:lpstr>
      <vt:lpstr>PowerPoint Presentation</vt:lpstr>
      <vt:lpstr>Exercise time</vt:lpstr>
      <vt:lpstr>PowerPoint Presentation</vt:lpstr>
      <vt:lpstr>RDF-star and SPARQL-star</vt:lpstr>
      <vt:lpstr>Useful links</vt:lpstr>
      <vt:lpstr>Data organization in RDF</vt:lpstr>
      <vt:lpstr>jlw:LabSample</vt:lpstr>
      <vt:lpstr>jlw:MZMineFeature</vt:lpstr>
      <vt:lpstr>PowerPoint Presentation</vt:lpstr>
      <vt:lpstr>PowerPoint Presentation</vt:lpstr>
      <vt:lpstr>PowerPoint Presentation</vt:lpstr>
      <vt:lpstr>Live demo</vt:lpstr>
      <vt:lpstr>Preparing and documenting the data</vt:lpstr>
      <vt:lpstr>Building the RDF database</vt:lpstr>
      <vt:lpstr>Plant Taxa</vt:lpstr>
      <vt:lpstr>Open Tree of Life as taxonomy </vt:lpstr>
      <vt:lpstr>A lot more data in the pipelines</vt:lpstr>
      <vt:lpstr>Preloaded SPARQL queries</vt:lpstr>
      <vt:lpstr>PowerPoint Presentation</vt:lpstr>
      <vt:lpstr>A private web site</vt:lpstr>
      <vt:lpstr>Tutorial on the 5th of April</vt:lpstr>
      <vt:lpstr>and now... Florence Mehl as a special guest</vt:lpstr>
      <vt:lpstr>Next steps</vt:lpstr>
      <vt:lpstr>Whos' who in the project</vt:lpstr>
      <vt:lpstr>The problems with visual graphs</vt:lpstr>
      <vt:lpstr>Visual Graph construct</vt:lpstr>
      <vt:lpstr>A  SPARQL tutorial (step by step)</vt:lpstr>
      <vt:lpstr>PowerPoint Presentation</vt:lpstr>
      <vt:lpstr>Quadruple and reification</vt:lpstr>
      <vt:lpstr>PowerPoint Presentation</vt:lpstr>
      <vt:lpstr>RDF-star / SPARQL-star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limited oxygen in vWAT and at 20 weeks</dc:title>
  <dc:creator>Thuong Van Du TRAN</dc:creator>
  <cp:lastModifiedBy>Marco Pagni</cp:lastModifiedBy>
  <cp:revision>642</cp:revision>
  <cp:lastPrinted>2021-09-24T13:56:48Z</cp:lastPrinted>
  <dcterms:created xsi:type="dcterms:W3CDTF">2018-11-09T07:07:01Z</dcterms:created>
  <dcterms:modified xsi:type="dcterms:W3CDTF">2022-04-04T09:32:00Z</dcterms:modified>
</cp:coreProperties>
</file>